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93_9F9EC3FF.xml" ContentType="application/vnd.ms-powerpoint.comments+xml"/>
  <Override PartName="/ppt/comments/modernComment_17E_6C68B916.xml" ContentType="application/vnd.ms-powerpoint.comments+xml"/>
  <Override PartName="/ppt/comments/modernComment_184_A1ACD110.xml" ContentType="application/vnd.ms-powerpoint.comments+xml"/>
  <Override PartName="/ppt/comments/modernComment_185_2A8184A0.xml" ContentType="application/vnd.ms-powerpoint.comments+xml"/>
  <Override PartName="/ppt/comments/modernComment_18A_A6F9F5C0.xml" ContentType="application/vnd.ms-powerpoint.comments+xml"/>
  <Override PartName="/ppt/notesSlides/notesSlide1.xml" ContentType="application/vnd.openxmlformats-officedocument.presentationml.notesSlide+xml"/>
  <Override PartName="/ppt/comments/modernComment_18F_E6BF1D56.xml" ContentType="application/vnd.ms-powerpoint.comments+xml"/>
  <Override PartName="/ppt/comments/modernComment_172_C48CF26.xml" ContentType="application/vnd.ms-powerpoint.comments+xml"/>
  <Override PartName="/ppt/comments/modernComment_181_78FA6A62.xml" ContentType="application/vnd.ms-powerpoint.comments+xml"/>
  <Override PartName="/ppt/comments/modernComment_108_7C1AEBB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825" r:id="rId5"/>
  </p:sldMasterIdLst>
  <p:notesMasterIdLst>
    <p:notesMasterId r:id="rId47"/>
  </p:notesMasterIdLst>
  <p:sldIdLst>
    <p:sldId id="256" r:id="rId6"/>
    <p:sldId id="333" r:id="rId7"/>
    <p:sldId id="381" r:id="rId8"/>
    <p:sldId id="409" r:id="rId9"/>
    <p:sldId id="406" r:id="rId10"/>
    <p:sldId id="407" r:id="rId11"/>
    <p:sldId id="403" r:id="rId12"/>
    <p:sldId id="404" r:id="rId13"/>
    <p:sldId id="405" r:id="rId14"/>
    <p:sldId id="408" r:id="rId15"/>
    <p:sldId id="382" r:id="rId16"/>
    <p:sldId id="387" r:id="rId17"/>
    <p:sldId id="388" r:id="rId18"/>
    <p:sldId id="389" r:id="rId19"/>
    <p:sldId id="390" r:id="rId20"/>
    <p:sldId id="393" r:id="rId21"/>
    <p:sldId id="395" r:id="rId22"/>
    <p:sldId id="396" r:id="rId23"/>
    <p:sldId id="394" r:id="rId24"/>
    <p:sldId id="391" r:id="rId25"/>
    <p:sldId id="392" r:id="rId26"/>
    <p:sldId id="402" r:id="rId27"/>
    <p:sldId id="397" r:id="rId28"/>
    <p:sldId id="398" r:id="rId29"/>
    <p:sldId id="410" r:id="rId30"/>
    <p:sldId id="399" r:id="rId31"/>
    <p:sldId id="421" r:id="rId32"/>
    <p:sldId id="374" r:id="rId33"/>
    <p:sldId id="364" r:id="rId34"/>
    <p:sldId id="367" r:id="rId35"/>
    <p:sldId id="368" r:id="rId36"/>
    <p:sldId id="369" r:id="rId37"/>
    <p:sldId id="370" r:id="rId38"/>
    <p:sldId id="363" r:id="rId39"/>
    <p:sldId id="371" r:id="rId40"/>
    <p:sldId id="372" r:id="rId41"/>
    <p:sldId id="385" r:id="rId42"/>
    <p:sldId id="401" r:id="rId43"/>
    <p:sldId id="400" r:id="rId44"/>
    <p:sldId id="264" r:id="rId45"/>
    <p:sldId id="3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C68DBB-2DFD-984F-AF8A-E14996D2D122}">
          <p14:sldIdLst>
            <p14:sldId id="256"/>
            <p14:sldId id="333"/>
            <p14:sldId id="381"/>
            <p14:sldId id="409"/>
            <p14:sldId id="406"/>
            <p14:sldId id="407"/>
            <p14:sldId id="403"/>
            <p14:sldId id="404"/>
            <p14:sldId id="405"/>
            <p14:sldId id="408"/>
            <p14:sldId id="382"/>
            <p14:sldId id="387"/>
            <p14:sldId id="388"/>
            <p14:sldId id="389"/>
            <p14:sldId id="390"/>
            <p14:sldId id="393"/>
            <p14:sldId id="395"/>
            <p14:sldId id="396"/>
            <p14:sldId id="394"/>
            <p14:sldId id="391"/>
            <p14:sldId id="392"/>
            <p14:sldId id="402"/>
            <p14:sldId id="397"/>
            <p14:sldId id="398"/>
            <p14:sldId id="410"/>
            <p14:sldId id="399"/>
            <p14:sldId id="421"/>
            <p14:sldId id="374"/>
            <p14:sldId id="364"/>
            <p14:sldId id="367"/>
            <p14:sldId id="368"/>
            <p14:sldId id="369"/>
            <p14:sldId id="370"/>
            <p14:sldId id="363"/>
            <p14:sldId id="371"/>
            <p14:sldId id="372"/>
            <p14:sldId id="385"/>
            <p14:sldId id="401"/>
            <p14:sldId id="400"/>
            <p14:sldId id="264"/>
            <p14:sldId id="3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30813-A965-4BEE-9DF8-6673281DF76B}" name="Guest User" initials="GU" userId="S::urn:spo:anon#18ebc94446ad7035f3d0a96b9d1da37abb890a889beaffa618c2fdbaae41c87d::" providerId="AD"/>
  <p188:author id="{BAF36519-6537-99D2-36B9-19AC26044D50}" name="Lu Yulan" initials="LY" userId="225482cebf059c04" providerId="Windows Live"/>
  <p188:author id="{AB86781F-B7D8-2A82-22B2-852F90459EB3}" name="Guest User" initials="GU" userId="S::urn:spo:anon#a86189228cb822752de915e9098f226c8f948858a6f62fb00dbd49c777ab420e::" providerId="AD"/>
  <p188:author id="{BCB3C959-A3FE-0107-0501-ECB737E3CFEB}" name="Salome Begeladze" initials="SB" userId="S::sbegeladze@conservation.org::96adb18e-054a-414e-bbcd-64790008d16a" providerId="AD"/>
  <p188:author id="{6233AE5F-DA0B-AD9C-824F-47AEF001E2E6}" name="Yulan Lu" initials="" userId="S::ylu@conservation.org::56ddbfd1-9f6d-4fa3-ae7e-11b31c41d5c0" providerId="AD"/>
  <p188:author id="{4F71F264-34EC-0A58-15CB-B69D85A3761C}" name="Isabel Hillman" initials="IH" userId="S::ihillman@conservation.org::f570e4f3-c0c4-415e-853e-3e777855dc43" providerId="AD"/>
  <p188:author id="{3C358568-CD0C-354D-E8AC-3E6B0C90AF8C}" name="Guest User" initials="GU" userId="S::urn:spo:anon#d4afd689f372bc81f8d6d2441ef8b09ddd73d1c36135b3aaf112837dff92e210::" providerId="AD"/>
  <p188:author id="{C7923882-E666-2ACD-1A8E-1FA2531956DC}" name="Lu, Yulan" initials="LY" userId="S::yulan.lu@yale.edu::d68248f3-d729-4765-b7eb-b06b31f291d0" providerId="AD"/>
  <p188:author id="{8350FB84-E77A-E03B-8737-B808938EC71B}" name="ihillman" initials="ih" userId="S::ihillman_conservation.org#ext#@yaleedu.onmicrosoft.com::cf79e8a6-50a1-4a0e-bce5-77d2d3c77fb3" providerId="AD"/>
  <p188:author id="{3CF1E9AE-94DE-CA77-3CD0-BAF3F0DBE04F}" name="Juliana Chapel" initials="JC" userId="S::jchapel@conservation.org::2a421ac2-e8ce-45c7-9dbf-39c2535213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689"/>
    <a:srgbClr val="66AE9F"/>
    <a:srgbClr val="92855D"/>
    <a:srgbClr val="639D81"/>
    <a:srgbClr val="887B56"/>
    <a:srgbClr val="66AE9E"/>
    <a:srgbClr val="000000"/>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7F492-E4F7-8411-307E-4F4A172352C8}" v="16" dt="2025-04-29T17:32:33.421"/>
    <p1510:client id="{4A93D56F-EFAF-460E-076B-9C8AEFE00239}" v="1" dt="2025-04-30T01:26:56.619"/>
    <p1510:client id="{69EBDAC4-946A-306E-F346-1E5E6060BF2A}" v="10" dt="2025-04-29T17:31:34.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lan Lu" userId="S::ylu@conservation.org::56ddbfd1-9f6d-4fa3-ae7e-11b31c41d5c0" providerId="AD" clId="Web-{69EBDAC4-946A-306E-F346-1E5E6060BF2A}"/>
    <pc:docChg chg="modSld">
      <pc:chgData name="Yulan Lu" userId="S::ylu@conservation.org::56ddbfd1-9f6d-4fa3-ae7e-11b31c41d5c0" providerId="AD" clId="Web-{69EBDAC4-946A-306E-F346-1E5E6060BF2A}" dt="2025-04-29T17:31:33.070" v="8" actId="14100"/>
      <pc:docMkLst>
        <pc:docMk/>
      </pc:docMkLst>
      <pc:sldChg chg="modSp">
        <pc:chgData name="Yulan Lu" userId="S::ylu@conservation.org::56ddbfd1-9f6d-4fa3-ae7e-11b31c41d5c0" providerId="AD" clId="Web-{69EBDAC4-946A-306E-F346-1E5E6060BF2A}" dt="2025-04-29T17:31:33.070" v="8" actId="14100"/>
        <pc:sldMkLst>
          <pc:docMk/>
          <pc:sldMk cId="3051082970" sldId="406"/>
        </pc:sldMkLst>
        <pc:spChg chg="mod">
          <ac:chgData name="Yulan Lu" userId="S::ylu@conservation.org::56ddbfd1-9f6d-4fa3-ae7e-11b31c41d5c0" providerId="AD" clId="Web-{69EBDAC4-946A-306E-F346-1E5E6060BF2A}" dt="2025-04-29T17:31:33.070" v="8" actId="14100"/>
          <ac:spMkLst>
            <pc:docMk/>
            <pc:sldMk cId="3051082970" sldId="406"/>
            <ac:spMk id="3" creationId="{85D84EA5-722E-2392-D94D-C3BC9187A22A}"/>
          </ac:spMkLst>
        </pc:spChg>
      </pc:sldChg>
      <pc:sldChg chg="mod modShow">
        <pc:chgData name="Yulan Lu" userId="S::ylu@conservation.org::56ddbfd1-9f6d-4fa3-ae7e-11b31c41d5c0" providerId="AD" clId="Web-{69EBDAC4-946A-306E-F346-1E5E6060BF2A}" dt="2025-04-29T17:31:12.241" v="0"/>
        <pc:sldMkLst>
          <pc:docMk/>
          <pc:sldMk cId="4141926505" sldId="409"/>
        </pc:sldMkLst>
      </pc:sldChg>
    </pc:docChg>
  </pc:docChgLst>
  <pc:docChgLst>
    <pc:chgData name="Isabel Hillman" userId="S::ihillman@conservation.org::f570e4f3-c0c4-415e-853e-3e777855dc43" providerId="AD" clId="Web-{511643AA-6A20-3784-17A5-0CDD82EA2ED5}"/>
    <pc:docChg chg="modSld">
      <pc:chgData name="Isabel Hillman" userId="S::ihillman@conservation.org::f570e4f3-c0c4-415e-853e-3e777855dc43" providerId="AD" clId="Web-{511643AA-6A20-3784-17A5-0CDD82EA2ED5}" dt="2025-04-25T21:28:48.031" v="17" actId="20577"/>
      <pc:docMkLst>
        <pc:docMk/>
      </pc:docMkLst>
      <pc:sldChg chg="modSp">
        <pc:chgData name="Isabel Hillman" userId="S::ihillman@conservation.org::f570e4f3-c0c4-415e-853e-3e777855dc43" providerId="AD" clId="Web-{511643AA-6A20-3784-17A5-0CDD82EA2ED5}" dt="2025-04-25T21:28:48.031" v="17" actId="20577"/>
        <pc:sldMkLst>
          <pc:docMk/>
          <pc:sldMk cId="2265727309" sldId="333"/>
        </pc:sldMkLst>
        <pc:spChg chg="mod">
          <ac:chgData name="Isabel Hillman" userId="S::ihillman@conservation.org::f570e4f3-c0c4-415e-853e-3e777855dc43" providerId="AD" clId="Web-{511643AA-6A20-3784-17A5-0CDD82EA2ED5}" dt="2025-04-25T21:28:48.031" v="17" actId="20577"/>
          <ac:spMkLst>
            <pc:docMk/>
            <pc:sldMk cId="2265727309" sldId="333"/>
            <ac:spMk id="3" creationId="{00000000-0000-0000-0000-000000000000}"/>
          </ac:spMkLst>
        </pc:spChg>
      </pc:sldChg>
    </pc:docChg>
  </pc:docChgLst>
  <pc:docChgLst>
    <pc:chgData name="Yulan Lu" userId="S::ylu@conservation.org::56ddbfd1-9f6d-4fa3-ae7e-11b31c41d5c0" providerId="AD" clId="Web-{4A93D56F-EFAF-460E-076B-9C8AEFE00239}"/>
    <pc:docChg chg="addSld modSection">
      <pc:chgData name="Yulan Lu" userId="S::ylu@conservation.org::56ddbfd1-9f6d-4fa3-ae7e-11b31c41d5c0" providerId="AD" clId="Web-{4A93D56F-EFAF-460E-076B-9C8AEFE00239}" dt="2025-04-30T01:26:56.619" v="0"/>
      <pc:docMkLst>
        <pc:docMk/>
      </pc:docMkLst>
      <pc:sldChg chg="add">
        <pc:chgData name="Yulan Lu" userId="S::ylu@conservation.org::56ddbfd1-9f6d-4fa3-ae7e-11b31c41d5c0" providerId="AD" clId="Web-{4A93D56F-EFAF-460E-076B-9C8AEFE00239}" dt="2025-04-30T01:26:56.619" v="0"/>
        <pc:sldMkLst>
          <pc:docMk/>
          <pc:sldMk cId="2082139063" sldId="264"/>
        </pc:sldMkLst>
      </pc:sldChg>
    </pc:docChg>
  </pc:docChgLst>
  <pc:docChgLst>
    <pc:chgData name="Yulan Lu" userId="S::ylu@conservation.org::56ddbfd1-9f6d-4fa3-ae7e-11b31c41d5c0" providerId="AD" clId="Web-{4097F492-E4F7-8411-307E-4F4A172352C8}"/>
    <pc:docChg chg="modSld">
      <pc:chgData name="Yulan Lu" userId="S::ylu@conservation.org::56ddbfd1-9f6d-4fa3-ae7e-11b31c41d5c0" providerId="AD" clId="Web-{4097F492-E4F7-8411-307E-4F4A172352C8}" dt="2025-04-29T17:32:33.421" v="15" actId="1076"/>
      <pc:docMkLst>
        <pc:docMk/>
      </pc:docMkLst>
      <pc:sldChg chg="addSp modSp">
        <pc:chgData name="Yulan Lu" userId="S::ylu@conservation.org::56ddbfd1-9f6d-4fa3-ae7e-11b31c41d5c0" providerId="AD" clId="Web-{4097F492-E4F7-8411-307E-4F4A172352C8}" dt="2025-04-29T17:32:33.421" v="15" actId="1076"/>
        <pc:sldMkLst>
          <pc:docMk/>
          <pc:sldMk cId="3051082970" sldId="406"/>
        </pc:sldMkLst>
        <pc:spChg chg="mod">
          <ac:chgData name="Yulan Lu" userId="S::ylu@conservation.org::56ddbfd1-9f6d-4fa3-ae7e-11b31c41d5c0" providerId="AD" clId="Web-{4097F492-E4F7-8411-307E-4F4A172352C8}" dt="2025-04-29T17:32:31.124" v="13" actId="1076"/>
          <ac:spMkLst>
            <pc:docMk/>
            <pc:sldMk cId="3051082970" sldId="406"/>
            <ac:spMk id="3" creationId="{85D84EA5-722E-2392-D94D-C3BC9187A22A}"/>
          </ac:spMkLst>
        </pc:spChg>
        <pc:picChg chg="mod">
          <ac:chgData name="Yulan Lu" userId="S::ylu@conservation.org::56ddbfd1-9f6d-4fa3-ae7e-11b31c41d5c0" providerId="AD" clId="Web-{4097F492-E4F7-8411-307E-4F4A172352C8}" dt="2025-04-29T17:32:32.500" v="14" actId="1076"/>
          <ac:picMkLst>
            <pc:docMk/>
            <pc:sldMk cId="3051082970" sldId="406"/>
            <ac:picMk id="5" creationId="{B3BE48DF-1121-9B17-4F81-B318FF6EC502}"/>
          </ac:picMkLst>
        </pc:picChg>
        <pc:picChg chg="add mod">
          <ac:chgData name="Yulan Lu" userId="S::ylu@conservation.org::56ddbfd1-9f6d-4fa3-ae7e-11b31c41d5c0" providerId="AD" clId="Web-{4097F492-E4F7-8411-307E-4F4A172352C8}" dt="2025-04-29T17:32:33.421" v="15" actId="1076"/>
          <ac:picMkLst>
            <pc:docMk/>
            <pc:sldMk cId="3051082970" sldId="406"/>
            <ac:picMk id="7" creationId="{3DEA7922-8DB8-1732-A4A9-EA069019A293}"/>
          </ac:picMkLst>
        </pc:picChg>
      </pc:sldChg>
    </pc:docChg>
  </pc:docChgLst>
</pc:chgInfo>
</file>

<file path=ppt/comments/modernComment_108_7C1AEBB7.xml><?xml version="1.0" encoding="utf-8"?>
<p188:cmLst xmlns:a="http://schemas.openxmlformats.org/drawingml/2006/main" xmlns:r="http://schemas.openxmlformats.org/officeDocument/2006/relationships" xmlns:p188="http://schemas.microsoft.com/office/powerpoint/2018/8/main">
  <p188:cm id="{CF516C69-5DED-43A3-955F-E2C42B665504}" authorId="{4F71F264-34EC-0A58-15CB-B69D85A3761C}" status="resolved" created="2022-10-17T18:52:12.276">
    <ac:deMkLst xmlns:ac="http://schemas.microsoft.com/office/drawing/2013/main/command">
      <pc:docMk xmlns:pc="http://schemas.microsoft.com/office/powerpoint/2013/main/command"/>
      <pc:sldMk xmlns:pc="http://schemas.microsoft.com/office/powerpoint/2013/main/command" cId="2082139063" sldId="264"/>
      <ac:spMk id="2" creationId="{76EF85B2-4E67-1FFA-4569-EA8A7486513F}"/>
    </ac:deMkLst>
    <p188:replyLst>
      <p188:reply id="{6BCE8FE1-19A9-472B-A1C4-5971A3D630F3}" authorId="{12A30813-A965-4BEE-9DF8-6673281DF76B}" created="2022-10-17T21:17:38.375">
        <p188:txBody>
          <a:bodyPr/>
          <a:lstStyle/>
          <a:p>
            <a:r>
              <a:rPr lang="en-US"/>
              <a:t>Added to step 6 - Count trees</a:t>
            </a:r>
          </a:p>
        </p188:txBody>
      </p188:reply>
    </p188:replyLst>
    <p188:txBody>
      <a:bodyPr/>
      <a:lstStyle/>
      <a:p>
        <a:r>
          <a:rPr lang="en-US"/>
          <a:t>I think we should add something about needing to identify species, so they should take keys or other resources with them to the field. Maybe add to step 6?</a:t>
        </a:r>
      </a:p>
    </p188:txBody>
  </p188:cm>
  <p188:cm id="{09BC13C9-4375-4B1D-9127-7F039FEEA926}" authorId="{4F71F264-34EC-0A58-15CB-B69D85A3761C}" status="resolved" created="2022-12-21T16:42:15.627">
    <ac:deMkLst xmlns:ac="http://schemas.microsoft.com/office/drawing/2013/main/command">
      <pc:docMk xmlns:pc="http://schemas.microsoft.com/office/powerpoint/2013/main/command"/>
      <pc:sldMk xmlns:pc="http://schemas.microsoft.com/office/powerpoint/2013/main/command" cId="2082139063" sldId="264"/>
      <ac:picMk id="3" creationId="{72F70632-9F29-041F-F277-1C00C5776393}"/>
    </ac:deMkLst>
    <p188:txBody>
      <a:bodyPr/>
      <a:lstStyle/>
      <a:p>
        <a:r>
          <a:rPr lang="en-US"/>
          <a:t>Insert picture of the spreadsheet</a:t>
        </a:r>
      </a:p>
    </p188:txBody>
  </p188:cm>
</p188:cmLst>
</file>

<file path=ppt/comments/modernComment_172_C48CF26.xml><?xml version="1.0" encoding="utf-8"?>
<p188:cmLst xmlns:a="http://schemas.openxmlformats.org/drawingml/2006/main" xmlns:r="http://schemas.openxmlformats.org/officeDocument/2006/relationships" xmlns:p188="http://schemas.microsoft.com/office/powerpoint/2018/8/main">
  <p188:cm id="{7A560C76-A305-4FE0-ACCB-C916EBDC70B1}" authorId="{4F71F264-34EC-0A58-15CB-B69D85A3761C}" status="resolved" created="2023-11-29T17:41:08.225">
    <ac:txMkLst xmlns:ac="http://schemas.microsoft.com/office/drawing/2013/main/command">
      <pc:docMk xmlns:pc="http://schemas.microsoft.com/office/powerpoint/2013/main/command"/>
      <pc:sldMk xmlns:pc="http://schemas.microsoft.com/office/powerpoint/2013/main/command" cId="206098214" sldId="370"/>
      <ac:spMk id="3" creationId="{E988B38E-7647-F6B8-2715-15C8904B9F24}"/>
      <ac:txMk cp="0">
        <ac:context len="61" hash="3487432295"/>
      </ac:txMk>
    </ac:txMkLst>
    <p188:pos x="4884615" y="214923"/>
    <p188:txBody>
      <a:bodyPr/>
      <a:lstStyle/>
      <a:p>
        <a:r>
          <a:rPr lang="en-US"/>
          <a:t>Show where to find the Site ID on the IMP and how to export all Site ID's/Site Names</a:t>
        </a:r>
      </a:p>
    </p188:txBody>
  </p188:cm>
  <p188:cm id="{964EDD36-609A-441C-88F1-06DAEDA3B984}" authorId="{4F71F264-34EC-0A58-15CB-B69D85A3761C}" status="resolved" created="2023-11-29T17:41:39.227">
    <ac:txMkLst xmlns:ac="http://schemas.microsoft.com/office/drawing/2013/main/command">
      <pc:docMk xmlns:pc="http://schemas.microsoft.com/office/powerpoint/2013/main/command"/>
      <pc:sldMk xmlns:pc="http://schemas.microsoft.com/office/powerpoint/2013/main/command" cId="206098214" sldId="370"/>
      <ac:spMk id="3" creationId="{E988B38E-7647-F6B8-2715-15C8904B9F24}"/>
      <ac:txMk cp="8">
        <ac:context len="61" hash="3487432295"/>
      </ac:txMk>
    </ac:txMkLst>
    <p188:pos x="3868615" y="722923"/>
    <p188:txBody>
      <a:bodyPr/>
      <a:lstStyle/>
      <a:p>
        <a:r>
          <a:rPr lang="en-US"/>
          <a:t>Show example of good naming vs. bad</a:t>
        </a:r>
      </a:p>
    </p188:txBody>
  </p188:cm>
  <p188:cm id="{7BF53604-0396-4BC0-AC42-33E87517D0C3}" authorId="{AB86781F-B7D8-2A82-22B2-852F90459EB3}" status="resolved" created="2023-12-01T13:41:11.782">
    <pc:sldMkLst xmlns:pc="http://schemas.microsoft.com/office/powerpoint/2013/main/command">
      <pc:docMk/>
      <pc:sldMk cId="209901317" sldId="364"/>
    </pc:sldMkLst>
    <p188:replyLst>
      <p188:reply id="{9FC2AA7F-570F-4ED6-8F1A-3E77CB8BFA56}" authorId="{4F71F264-34EC-0A58-15CB-B69D85A3761C}" created="2023-12-01T13:46:33.522">
        <p188:txBody>
          <a:bodyPr/>
          <a:lstStyle/>
          <a:p>
            <a:r>
              <a:rPr lang="en-US"/>
              <a:t>Thanks for flagging. I think we can include</a:t>
            </a:r>
          </a:p>
        </p188:txBody>
      </p188:reply>
    </p188:replyLst>
    <p188:txBody>
      <a:bodyPr/>
      <a:lstStyle/>
      <a:p>
        <a:r>
          <a:rPr lang="en-US"/>
          <a:t>This is Johannes. Something else I noticed that may not need separate mention on slide (because it seems to be Madagascar) is that sometimes they write "none" for tree species, which populates the tree tables with a bunch of unneeded data. </a:t>
        </a:r>
      </a:p>
    </p188:txBody>
  </p188:cm>
</p188:cmLst>
</file>

<file path=ppt/comments/modernComment_17E_6C68B916.xml><?xml version="1.0" encoding="utf-8"?>
<p188:cmLst xmlns:a="http://schemas.openxmlformats.org/drawingml/2006/main" xmlns:r="http://schemas.openxmlformats.org/officeDocument/2006/relationships" xmlns:p188="http://schemas.microsoft.com/office/powerpoint/2018/8/main">
  <p188:cm id="{D8221B56-ABCB-4D00-AD61-6AFC4F20CA24}" authorId="{4F71F264-34EC-0A58-15CB-B69D85A3761C}" status="resolved" created="2022-10-14T16:15:13.212">
    <pc:sldMkLst xmlns:pc="http://schemas.microsoft.com/office/powerpoint/2013/main/command">
      <pc:docMk/>
      <pc:sldMk cId="109857222" sldId="256"/>
    </pc:sldMkLst>
    <p188:txBody>
      <a:bodyPr/>
      <a:lstStyle/>
      <a:p>
        <a:r>
          <a:rPr lang="en-US"/>
          <a:t>Juliana, can we find a way to reference sub-protocols 2 and 4 in the first couple slides so it's clear which content from the framework is being covered?</a:t>
        </a:r>
      </a:p>
    </p188:txBody>
  </p188:cm>
</p188:cmLst>
</file>

<file path=ppt/comments/modernComment_181_78FA6A62.xml><?xml version="1.0" encoding="utf-8"?>
<p188:cmLst xmlns:a="http://schemas.openxmlformats.org/drawingml/2006/main" xmlns:r="http://schemas.openxmlformats.org/officeDocument/2006/relationships" xmlns:p188="http://schemas.microsoft.com/office/powerpoint/2018/8/main">
  <p188:cm id="{CCCF21EC-E33F-47C8-A58D-CC61AF76516F}" authorId="{4F71F264-34EC-0A58-15CB-B69D85A3761C}" created="2025-03-28T16:35:50.573">
    <ac:txMkLst xmlns:ac="http://schemas.microsoft.com/office/drawing/2013/main/command">
      <pc:docMk xmlns:pc="http://schemas.microsoft.com/office/powerpoint/2013/main/command"/>
      <pc:sldMk xmlns:pc="http://schemas.microsoft.com/office/powerpoint/2013/main/command" cId="2029677154" sldId="385"/>
      <ac:spMk id="3" creationId="{485750E3-73EE-81F2-B4C6-1732E3431140}"/>
      <ac:txMk cp="15" len="8">
        <ac:context len="59" hash="1925224982"/>
      </ac:txMk>
    </ac:txMkLst>
    <p188:pos x="5444168" y="798722"/>
    <p188:txBody>
      <a:bodyPr/>
      <a:lstStyle/>
      <a:p>
        <a:r>
          <a:rPr lang="en-US"/>
          <a:t>Anything specific to workdays to add? </a:t>
        </a:r>
      </a:p>
    </p188:txBody>
  </p188:cm>
</p188:cmLst>
</file>

<file path=ppt/comments/modernComment_184_A1ACD110.xml><?xml version="1.0" encoding="utf-8"?>
<p188:cmLst xmlns:a="http://schemas.openxmlformats.org/drawingml/2006/main" xmlns:r="http://schemas.openxmlformats.org/officeDocument/2006/relationships" xmlns:p188="http://schemas.microsoft.com/office/powerpoint/2018/8/main">
  <p188:cm id="{7ABC0FAF-0382-4E22-AD72-03D5ED804B2A}" authorId="{4F71F264-34EC-0A58-15CB-B69D85A3761C}" created="2025-03-26T17:24:06.980">
    <ac:txMkLst xmlns:ac="http://schemas.microsoft.com/office/drawing/2013/main/command">
      <pc:docMk xmlns:pc="http://schemas.microsoft.com/office/powerpoint/2013/main/command"/>
      <pc:sldMk xmlns:pc="http://schemas.microsoft.com/office/powerpoint/2013/main/command" cId="2712457488" sldId="388"/>
      <ac:spMk id="2" creationId="{94A7F502-2623-AB0A-2CDE-43368606C342}"/>
      <ac:txMk cp="0" len="35">
        <ac:context len="36" hash="2175002199"/>
      </ac:txMk>
    </ac:txMkLst>
    <p188:pos x="5251373" y="477397"/>
    <p188:replyLst>
      <p188:reply id="{A1946207-1853-429E-8309-8DD71035E8B8}" authorId="{3CF1E9AE-94DE-CA77-3CD0-BAF3F0DBE04F}" created="2025-04-23T18:35:29.481">
        <p188:txBody>
          <a:bodyPr/>
          <a:lstStyle/>
          <a:p>
            <a:r>
              <a:rPr lang="en-US"/>
              <a:t>I’d recommend tell PDs to only update shapefiles when they have their boundaries validated, so we avoid having 2 versions of shapefiles in the IMP (can create confusion in the future)</a:t>
            </a:r>
          </a:p>
        </p188:txBody>
      </p188:reply>
      <p188:reply id="{911F3848-DC30-4256-AEF6-6A8D5CD5A366}" authorId="{4F71F264-34EC-0A58-15CB-B69D85A3761C}" created="2025-04-25T17:40:42.435">
        <p188:txBody>
          <a:bodyPr/>
          <a:lstStyle/>
          <a:p>
            <a:r>
              <a:rPr lang="en-US"/>
              <a:t>Is this clear? </a:t>
            </a:r>
          </a:p>
        </p188:txBody>
        <p188:extLst>
          <p:ext xmlns:p="http://schemas.openxmlformats.org/presentationml/2006/main" uri="{57CB4572-C831-44C2-8A1C-0ADB6CCDFE69}">
            <p223:reactions xmlns:p223="http://schemas.microsoft.com/office/powerpoint/2022/03/main">
              <p223:rxn type="👍">
                <p223:instance time="2025-04-25T19:55:25.321" authorId="{3CF1E9AE-94DE-CA77-3CD0-BAF3F0DBE04F}"/>
              </p223:rxn>
            </p223:reactions>
          </p:ext>
        </p188:extLst>
      </p188:reply>
    </p188:replyLst>
    <p188:txBody>
      <a:bodyPr/>
      <a:lstStyle/>
      <a:p>
        <a:r>
          <a:rPr lang="en-US"/>
          <a:t>Change this guidance based on recent conversation re: double upload to IMP? </a:t>
        </a:r>
      </a:p>
    </p188:txBody>
  </p188:cm>
</p188:cmLst>
</file>

<file path=ppt/comments/modernComment_185_2A8184A0.xml><?xml version="1.0" encoding="utf-8"?>
<p188:cmLst xmlns:a="http://schemas.openxmlformats.org/drawingml/2006/main" xmlns:r="http://schemas.openxmlformats.org/officeDocument/2006/relationships" xmlns:p188="http://schemas.microsoft.com/office/powerpoint/2018/8/main">
  <p188:cm id="{22B752C1-A08C-4609-8C44-741C94331211}" authorId="{4F71F264-34EC-0A58-15CB-B69D85A3761C}" created="2025-04-15T16:32:00.165">
    <ac:deMkLst xmlns:ac="http://schemas.microsoft.com/office/drawing/2013/main/command">
      <pc:docMk xmlns:pc="http://schemas.microsoft.com/office/powerpoint/2013/main/command"/>
      <pc:sldMk xmlns:pc="http://schemas.microsoft.com/office/powerpoint/2013/main/command" cId="713131168" sldId="389"/>
      <ac:spMk id="2" creationId="{1C16B481-2F41-304D-0FB7-1E5D7231B72F}"/>
    </ac:deMkLst>
    <p188:replyLst>
      <p188:reply id="{02DD9E98-9443-4378-B936-CF3EFB35183F}" authorId="{3CF1E9AE-94DE-CA77-3CD0-BAF3F0DBE04F}" created="2025-04-25T19:59:07.850">
        <p188:txBody>
          <a:bodyPr/>
          <a:lstStyle/>
          <a:p>
            <a:r>
              <a:rPr lang="en-US"/>
              <a:t>[@Isabel Hillman] [@Yulan Lu] just updated the graph to match the timelines for monitor by section x site</a:t>
            </a:r>
          </a:p>
        </p188:txBody>
      </p188:reply>
    </p188:replyLst>
    <p188:txBody>
      <a:bodyPr/>
      <a:lstStyle/>
      <a:p>
        <a:r>
          <a:rPr lang="en-US"/>
          <a:t>Are graphics clear?</a:t>
        </a:r>
      </a:p>
    </p188:txBody>
    <p188:extLst>
      <p:ext xmlns:p="http://schemas.openxmlformats.org/presentationml/2006/main" uri="{57CB4572-C831-44C2-8A1C-0ADB6CCDFE69}">
        <p223:reactions xmlns:p223="http://schemas.microsoft.com/office/powerpoint/2022/03/main">
          <p223:rxn type="👍">
            <p223:instance time="2025-04-25T19:55:44.961" authorId="{3CF1E9AE-94DE-CA77-3CD0-BAF3F0DBE04F}"/>
          </p223:rxn>
        </p223:reactions>
      </p:ext>
    </p188:extLst>
  </p188:cm>
</p188:cmLst>
</file>

<file path=ppt/comments/modernComment_18A_A6F9F5C0.xml><?xml version="1.0" encoding="utf-8"?>
<p188:cmLst xmlns:a="http://schemas.openxmlformats.org/drawingml/2006/main" xmlns:r="http://schemas.openxmlformats.org/officeDocument/2006/relationships" xmlns:p188="http://schemas.microsoft.com/office/powerpoint/2018/8/main">
  <p188:cm id="{9AAE39F3-A6A4-494E-8D18-81A7902B1C1F}" authorId="{4F71F264-34EC-0A58-15CB-B69D85A3761C}" created="2025-04-15T16:50:30.847">
    <pc:sldMkLst xmlns:pc="http://schemas.microsoft.com/office/powerpoint/2013/main/command">
      <pc:docMk/>
      <pc:sldMk cId="2801399232" sldId="394"/>
    </pc:sldMkLst>
    <p188:txBody>
      <a:bodyPr/>
      <a:lstStyle/>
      <a:p>
        <a:r>
          <a:rPr lang="en-US"/>
          <a:t>Add QR code for link to full slides: https://conservation.sharepoint.com/:p:/s/PPC-GlobalPortfolioTeam/EboFUVfpB29Hl5astAINzv4Bu1lCugqyz1sjQ0Iyr60thg?e=ceD7sU</a:t>
        </a:r>
      </a:p>
    </p188:txBody>
  </p188:cm>
</p188:cmLst>
</file>

<file path=ppt/comments/modernComment_18F_E6BF1D56.xml><?xml version="1.0" encoding="utf-8"?>
<p188:cmLst xmlns:a="http://schemas.openxmlformats.org/drawingml/2006/main" xmlns:r="http://schemas.openxmlformats.org/officeDocument/2006/relationships" xmlns:p188="http://schemas.microsoft.com/office/powerpoint/2018/8/main">
  <p188:cm id="{296F40A6-131A-4274-8708-A567B795BEDD}" authorId="{4F71F264-34EC-0A58-15CB-B69D85A3761C}" status="resolved" created="2025-04-15T16:52:25.459" complete="100000">
    <ac:txMkLst xmlns:ac="http://schemas.microsoft.com/office/drawing/2013/main/command">
      <pc:docMk xmlns:pc="http://schemas.microsoft.com/office/powerpoint/2013/main/command"/>
      <pc:sldMk xmlns:pc="http://schemas.microsoft.com/office/powerpoint/2013/main/command" cId="3871284566" sldId="399"/>
      <ac:spMk id="3" creationId="{04B618D4-B6C8-240B-2166-A328E10EEC8E}"/>
      <ac:txMk cp="0">
        <ac:context len="493" hash="4031333181"/>
      </ac:txMk>
    </ac:txMkLst>
    <p188:pos x="7913783" y="192795"/>
    <p188:txBody>
      <a:bodyPr/>
      <a:lstStyle/>
      <a:p>
        <a:r>
          <a:rPr lang="en-US"/>
          <a:t>Update based on ANR conversation</a:t>
        </a:r>
      </a:p>
    </p188:txBody>
  </p188:cm>
</p188:cmLst>
</file>

<file path=ppt/comments/modernComment_193_9F9EC3FF.xml><?xml version="1.0" encoding="utf-8"?>
<p188:cmLst xmlns:a="http://schemas.openxmlformats.org/drawingml/2006/main" xmlns:r="http://schemas.openxmlformats.org/officeDocument/2006/relationships" xmlns:p188="http://schemas.microsoft.com/office/powerpoint/2018/8/main">
  <p188:cm id="{1D8C6299-D26A-4E13-BD82-32B086DF79AC}" authorId="{6233AE5F-DA0B-AD9C-824F-47AEF001E2E6}" created="2025-04-25T00:04:28.271">
    <pc:sldMkLst xmlns:pc="http://schemas.microsoft.com/office/powerpoint/2013/main/command">
      <pc:docMk/>
      <pc:sldMk cId="2677982207" sldId="403"/>
    </pc:sldMkLst>
    <p188:txBody>
      <a:bodyPr/>
      <a:lstStyle/>
      <a:p>
        <a:r>
          <a:rPr lang="en-US"/>
          <a:t>switch order with slide 6?</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DA714-8083-439C-83D7-510C7B84A239}" type="datetimeFigureOut">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A4B7C-3F61-439A-8E58-2AB5A128330C}" type="slidenum">
              <a:t>‹#›</a:t>
            </a:fld>
            <a:endParaRPr lang="en-US"/>
          </a:p>
        </p:txBody>
      </p:sp>
    </p:spTree>
    <p:extLst>
      <p:ext uri="{BB962C8B-B14F-4D97-AF65-F5344CB8AC3E}">
        <p14:creationId xmlns:p14="http://schemas.microsoft.com/office/powerpoint/2010/main" val="91568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21</a:t>
            </a:fld>
            <a:endParaRPr lang="en-US"/>
          </a:p>
        </p:txBody>
      </p:sp>
    </p:spTree>
    <p:extLst>
      <p:ext uri="{BB962C8B-B14F-4D97-AF65-F5344CB8AC3E}">
        <p14:creationId xmlns:p14="http://schemas.microsoft.com/office/powerpoint/2010/main" val="277500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069080-4582-2F43-9F5A-3692FF1154BF}" type="datetime1">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0E136-C4BE-C14C-82F8-856CC1CB5727}" type="datetime1">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18031-B0DF-7A4E-B56C-86CD78514CFD}" type="datetime1">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BCBC-5560-4680-BFE7-09974C43C2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29F88-E75A-491C-948A-E874C6473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9F194-FB79-4487-AD07-84FCE253666E}"/>
              </a:ext>
            </a:extLst>
          </p:cNvPr>
          <p:cNvSpPr>
            <a:spLocks noGrp="1"/>
          </p:cNvSpPr>
          <p:nvPr>
            <p:ph type="dt" sz="half" idx="10"/>
          </p:nvPr>
        </p:nvSpPr>
        <p:spPr/>
        <p:txBody>
          <a:bodyPr/>
          <a:lstStyle/>
          <a:p>
            <a:fld id="{FBEA0110-FF1D-9B44-B331-EE198C12846F}" type="datetime1">
              <a:rPr lang="en-US" smtClean="0"/>
              <a:t>4/29/2025</a:t>
            </a:fld>
            <a:endParaRPr lang="en-US"/>
          </a:p>
        </p:txBody>
      </p:sp>
      <p:sp>
        <p:nvSpPr>
          <p:cNvPr id="5" name="Footer Placeholder 4">
            <a:extLst>
              <a:ext uri="{FF2B5EF4-FFF2-40B4-BE49-F238E27FC236}">
                <a16:creationId xmlns:a16="http://schemas.microsoft.com/office/drawing/2014/main" id="{C06C29CE-F9A6-4113-A824-D389968E4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DAB90-E9CD-4C59-B154-23D2657FE87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92792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784B-CED4-4A33-978D-36E342BF2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410F-E846-401E-AD80-EA82152FE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11FD3-A70A-496D-8CB2-11DF7837DA20}"/>
              </a:ext>
            </a:extLst>
          </p:cNvPr>
          <p:cNvSpPr>
            <a:spLocks noGrp="1"/>
          </p:cNvSpPr>
          <p:nvPr>
            <p:ph type="dt" sz="half" idx="10"/>
          </p:nvPr>
        </p:nvSpPr>
        <p:spPr/>
        <p:txBody>
          <a:bodyPr/>
          <a:lstStyle/>
          <a:p>
            <a:fld id="{E340997E-7E92-AC4B-ADE8-40C41D60876D}" type="datetime1">
              <a:rPr lang="en-US" smtClean="0"/>
              <a:t>4/29/2025</a:t>
            </a:fld>
            <a:endParaRPr lang="en-US"/>
          </a:p>
        </p:txBody>
      </p:sp>
      <p:sp>
        <p:nvSpPr>
          <p:cNvPr id="5" name="Footer Placeholder 4">
            <a:extLst>
              <a:ext uri="{FF2B5EF4-FFF2-40B4-BE49-F238E27FC236}">
                <a16:creationId xmlns:a16="http://schemas.microsoft.com/office/drawing/2014/main" id="{13FF8E5A-392B-468A-B10E-DC4D134ED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866D8-EAE2-4876-B5BB-74E34A34C19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23392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21A1-4F01-419D-85A9-E09AE8E0B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39E34E-80CF-465E-90EA-F0D2C1D92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FF1EB-0B8D-4689-B512-991408EAC87B}"/>
              </a:ext>
            </a:extLst>
          </p:cNvPr>
          <p:cNvSpPr>
            <a:spLocks noGrp="1"/>
          </p:cNvSpPr>
          <p:nvPr>
            <p:ph type="dt" sz="half" idx="10"/>
          </p:nvPr>
        </p:nvSpPr>
        <p:spPr/>
        <p:txBody>
          <a:bodyPr/>
          <a:lstStyle/>
          <a:p>
            <a:fld id="{A3F0B2F9-C258-784E-A57B-89C62A45B672}" type="datetime1">
              <a:rPr lang="en-US" smtClean="0"/>
              <a:t>4/29/2025</a:t>
            </a:fld>
            <a:endParaRPr lang="en-US"/>
          </a:p>
        </p:txBody>
      </p:sp>
      <p:sp>
        <p:nvSpPr>
          <p:cNvPr id="5" name="Footer Placeholder 4">
            <a:extLst>
              <a:ext uri="{FF2B5EF4-FFF2-40B4-BE49-F238E27FC236}">
                <a16:creationId xmlns:a16="http://schemas.microsoft.com/office/drawing/2014/main" id="{14C48CBB-2AB6-440A-9720-9976109D1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3DCC7-0963-47A4-91E6-8B6FAB5CA64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74147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0EF8-59CA-4982-A889-95148905C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55F1F-6B29-4869-B04C-FAD5BC3E6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F36FB-10A8-487F-9D86-91259CC42A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25CCE-9171-454B-804A-5000ABFA716C}"/>
              </a:ext>
            </a:extLst>
          </p:cNvPr>
          <p:cNvSpPr>
            <a:spLocks noGrp="1"/>
          </p:cNvSpPr>
          <p:nvPr>
            <p:ph type="dt" sz="half" idx="10"/>
          </p:nvPr>
        </p:nvSpPr>
        <p:spPr/>
        <p:txBody>
          <a:bodyPr/>
          <a:lstStyle/>
          <a:p>
            <a:fld id="{D2E2C341-C249-C841-9EC6-D00171609FCE}" type="datetime1">
              <a:rPr lang="en-US" smtClean="0"/>
              <a:t>4/29/2025</a:t>
            </a:fld>
            <a:endParaRPr lang="en-US"/>
          </a:p>
        </p:txBody>
      </p:sp>
      <p:sp>
        <p:nvSpPr>
          <p:cNvPr id="6" name="Footer Placeholder 5">
            <a:extLst>
              <a:ext uri="{FF2B5EF4-FFF2-40B4-BE49-F238E27FC236}">
                <a16:creationId xmlns:a16="http://schemas.microsoft.com/office/drawing/2014/main" id="{858E24FA-3654-4AE8-A9B0-3DAE53ACC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7F312-7C15-417E-A2E3-522B55D98C74}"/>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40559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B605-E0BC-46FC-8B4B-97276DAD9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214CC-7241-4D5A-8EA3-598B9B32B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B8508-3D00-4708-85C4-2B3727873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70CF0-A726-4341-98AA-C72A0E44CA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BEF61-E1BF-47A4-9293-2787970FA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37A19-6B73-449F-B807-02BF4E93169F}"/>
              </a:ext>
            </a:extLst>
          </p:cNvPr>
          <p:cNvSpPr>
            <a:spLocks noGrp="1"/>
          </p:cNvSpPr>
          <p:nvPr>
            <p:ph type="dt" sz="half" idx="10"/>
          </p:nvPr>
        </p:nvSpPr>
        <p:spPr/>
        <p:txBody>
          <a:bodyPr/>
          <a:lstStyle/>
          <a:p>
            <a:fld id="{2EE252A3-EE4F-7B43-94FB-DB3F9294FE57}" type="datetime1">
              <a:rPr lang="en-US" smtClean="0"/>
              <a:t>4/29/2025</a:t>
            </a:fld>
            <a:endParaRPr lang="en-US"/>
          </a:p>
        </p:txBody>
      </p:sp>
      <p:sp>
        <p:nvSpPr>
          <p:cNvPr id="8" name="Footer Placeholder 7">
            <a:extLst>
              <a:ext uri="{FF2B5EF4-FFF2-40B4-BE49-F238E27FC236}">
                <a16:creationId xmlns:a16="http://schemas.microsoft.com/office/drawing/2014/main" id="{C533AABE-324E-4410-AB62-BB85A36688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A1166-0BD0-45AD-8276-45C276B76F0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04301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BBB-F606-4F50-923D-65B264237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ECCCC-D5D0-43EC-BC94-88CCDC298614}"/>
              </a:ext>
            </a:extLst>
          </p:cNvPr>
          <p:cNvSpPr>
            <a:spLocks noGrp="1"/>
          </p:cNvSpPr>
          <p:nvPr>
            <p:ph type="dt" sz="half" idx="10"/>
          </p:nvPr>
        </p:nvSpPr>
        <p:spPr/>
        <p:txBody>
          <a:bodyPr/>
          <a:lstStyle/>
          <a:p>
            <a:fld id="{16C0B1AF-03F9-AC4F-82B5-8059739530EE}" type="datetime1">
              <a:rPr lang="en-US" smtClean="0"/>
              <a:t>4/29/2025</a:t>
            </a:fld>
            <a:endParaRPr lang="en-US"/>
          </a:p>
        </p:txBody>
      </p:sp>
      <p:sp>
        <p:nvSpPr>
          <p:cNvPr id="4" name="Footer Placeholder 3">
            <a:extLst>
              <a:ext uri="{FF2B5EF4-FFF2-40B4-BE49-F238E27FC236}">
                <a16:creationId xmlns:a16="http://schemas.microsoft.com/office/drawing/2014/main" id="{9ADA4150-F219-4D0E-980C-4D29EA6FE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7E118-28B4-47BC-B664-8094850A31BE}"/>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421993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7DE80-72AD-4020-9481-C75318DBCC11}"/>
              </a:ext>
            </a:extLst>
          </p:cNvPr>
          <p:cNvSpPr>
            <a:spLocks noGrp="1"/>
          </p:cNvSpPr>
          <p:nvPr>
            <p:ph type="dt" sz="half" idx="10"/>
          </p:nvPr>
        </p:nvSpPr>
        <p:spPr/>
        <p:txBody>
          <a:bodyPr/>
          <a:lstStyle/>
          <a:p>
            <a:fld id="{D8B2C581-C139-0F48-AF1F-D0FC8A0F40CD}" type="datetime1">
              <a:rPr lang="en-US" smtClean="0"/>
              <a:t>4/29/2025</a:t>
            </a:fld>
            <a:endParaRPr lang="en-US"/>
          </a:p>
        </p:txBody>
      </p:sp>
      <p:sp>
        <p:nvSpPr>
          <p:cNvPr id="3" name="Footer Placeholder 2">
            <a:extLst>
              <a:ext uri="{FF2B5EF4-FFF2-40B4-BE49-F238E27FC236}">
                <a16:creationId xmlns:a16="http://schemas.microsoft.com/office/drawing/2014/main" id="{58C2A443-FF09-44F7-8A99-749D0ADE85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AD361C-2437-4496-9902-9298A39E6127}"/>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36768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01C9-5171-498E-8BDE-43CF68198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172FD4-8F99-4A8F-8B59-26D6C91B3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9AC274-6BF2-443F-8F5C-779308894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43C34-D995-4FA2-BB71-0149F8CD9E6B}"/>
              </a:ext>
            </a:extLst>
          </p:cNvPr>
          <p:cNvSpPr>
            <a:spLocks noGrp="1"/>
          </p:cNvSpPr>
          <p:nvPr>
            <p:ph type="dt" sz="half" idx="10"/>
          </p:nvPr>
        </p:nvSpPr>
        <p:spPr/>
        <p:txBody>
          <a:bodyPr/>
          <a:lstStyle/>
          <a:p>
            <a:fld id="{4A21D9FF-C2D3-A045-866D-DC9BA77B408C}" type="datetime1">
              <a:rPr lang="en-US" smtClean="0"/>
              <a:t>4/29/2025</a:t>
            </a:fld>
            <a:endParaRPr lang="en-US"/>
          </a:p>
        </p:txBody>
      </p:sp>
      <p:sp>
        <p:nvSpPr>
          <p:cNvPr id="6" name="Footer Placeholder 5">
            <a:extLst>
              <a:ext uri="{FF2B5EF4-FFF2-40B4-BE49-F238E27FC236}">
                <a16:creationId xmlns:a16="http://schemas.microsoft.com/office/drawing/2014/main" id="{C828EEC1-9326-4FB6-8C6E-5EF23B7A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3322A-A2AE-49C6-AB6D-A3024C516B29}"/>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89619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0B2556-572D-0339-160D-C2EF8DE12982}"/>
              </a:ext>
            </a:extLst>
          </p:cNvPr>
          <p:cNvSpPr>
            <a:spLocks noGrp="1"/>
          </p:cNvSpPr>
          <p:nvPr>
            <p:ph type="dt" sz="half" idx="10"/>
          </p:nvPr>
        </p:nvSpPr>
        <p:spPr/>
        <p:txBody>
          <a:bodyPr/>
          <a:lstStyle/>
          <a:p>
            <a:fld id="{154313E8-9F18-4E46-84AD-93A1BBBA7F6F}" type="datetime1">
              <a:rPr lang="en-US" smtClean="0"/>
              <a:t>4/29/2025</a:t>
            </a:fld>
            <a:endParaRPr lang="en-US"/>
          </a:p>
        </p:txBody>
      </p:sp>
      <p:sp>
        <p:nvSpPr>
          <p:cNvPr id="8" name="Footer Placeholder 7">
            <a:extLst>
              <a:ext uri="{FF2B5EF4-FFF2-40B4-BE49-F238E27FC236}">
                <a16:creationId xmlns:a16="http://schemas.microsoft.com/office/drawing/2014/main" id="{A7B5CB01-C7A6-BBF2-6CD4-DB8A3FF2E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FA9E9-3A9F-C23B-47D3-B7029300C53A}"/>
              </a:ext>
            </a:extLst>
          </p:cNvPr>
          <p:cNvSpPr>
            <a:spLocks noGrp="1"/>
          </p:cNvSpPr>
          <p:nvPr>
            <p:ph type="sldNum" sz="quarter" idx="12"/>
          </p:nvPr>
        </p:nvSpPr>
        <p:spPr>
          <a:xfrm>
            <a:off x="8610600" y="6366474"/>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704C-6BFC-4A5A-8050-3E1483060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40015-BC11-4327-AB17-7B4374747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30E89-ECB9-4359-BAF3-97C037DF5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48E08-48F1-4DE1-83DA-732F1EA40A58}"/>
              </a:ext>
            </a:extLst>
          </p:cNvPr>
          <p:cNvSpPr>
            <a:spLocks noGrp="1"/>
          </p:cNvSpPr>
          <p:nvPr>
            <p:ph type="dt" sz="half" idx="10"/>
          </p:nvPr>
        </p:nvSpPr>
        <p:spPr/>
        <p:txBody>
          <a:bodyPr/>
          <a:lstStyle/>
          <a:p>
            <a:fld id="{19ED2B0E-4108-3D47-9E0B-C75B7A7568A9}" type="datetime1">
              <a:rPr lang="en-US" smtClean="0"/>
              <a:t>4/29/2025</a:t>
            </a:fld>
            <a:endParaRPr lang="en-US"/>
          </a:p>
        </p:txBody>
      </p:sp>
      <p:sp>
        <p:nvSpPr>
          <p:cNvPr id="6" name="Footer Placeholder 5">
            <a:extLst>
              <a:ext uri="{FF2B5EF4-FFF2-40B4-BE49-F238E27FC236}">
                <a16:creationId xmlns:a16="http://schemas.microsoft.com/office/drawing/2014/main" id="{7D3F26C2-F4F7-4403-9E5D-ADD66F3E1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9C988-B4C3-4612-9299-CC3B0FCF06A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21837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BCA0-9225-47EB-BF83-7D4DB26AB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FD428B-F721-4133-AEF3-2BB9AD4744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6146-2765-4B04-8F73-40CDA7F5F1AB}"/>
              </a:ext>
            </a:extLst>
          </p:cNvPr>
          <p:cNvSpPr>
            <a:spLocks noGrp="1"/>
          </p:cNvSpPr>
          <p:nvPr>
            <p:ph type="dt" sz="half" idx="10"/>
          </p:nvPr>
        </p:nvSpPr>
        <p:spPr/>
        <p:txBody>
          <a:bodyPr/>
          <a:lstStyle/>
          <a:p>
            <a:fld id="{7C5EC42F-52B2-9F43-907A-437079E9E30A}" type="datetime1">
              <a:rPr lang="en-US" smtClean="0"/>
              <a:t>4/29/2025</a:t>
            </a:fld>
            <a:endParaRPr lang="en-US"/>
          </a:p>
        </p:txBody>
      </p:sp>
      <p:sp>
        <p:nvSpPr>
          <p:cNvPr id="5" name="Footer Placeholder 4">
            <a:extLst>
              <a:ext uri="{FF2B5EF4-FFF2-40B4-BE49-F238E27FC236}">
                <a16:creationId xmlns:a16="http://schemas.microsoft.com/office/drawing/2014/main" id="{ACD17085-2970-4C1F-8A20-CAF80F65E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F05A-9311-42E4-B34C-5E41BC45802A}"/>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25895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B1463-63F3-4FE2-A7AD-D87DDF534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BB0EB-7290-47BB-A6F0-1A15D6BE1A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9765-8F97-4DE6-AB38-D7C781BE6D85}"/>
              </a:ext>
            </a:extLst>
          </p:cNvPr>
          <p:cNvSpPr>
            <a:spLocks noGrp="1"/>
          </p:cNvSpPr>
          <p:nvPr>
            <p:ph type="dt" sz="half" idx="10"/>
          </p:nvPr>
        </p:nvSpPr>
        <p:spPr/>
        <p:txBody>
          <a:bodyPr/>
          <a:lstStyle/>
          <a:p>
            <a:fld id="{801D2C07-82BA-2640-AA52-C3D5D2C4E990}" type="datetime1">
              <a:rPr lang="en-US" smtClean="0"/>
              <a:t>4/29/2025</a:t>
            </a:fld>
            <a:endParaRPr lang="en-US"/>
          </a:p>
        </p:txBody>
      </p:sp>
      <p:sp>
        <p:nvSpPr>
          <p:cNvPr id="5" name="Footer Placeholder 4">
            <a:extLst>
              <a:ext uri="{FF2B5EF4-FFF2-40B4-BE49-F238E27FC236}">
                <a16:creationId xmlns:a16="http://schemas.microsoft.com/office/drawing/2014/main" id="{11E4A45D-9E3B-4CF8-8BB0-F34B4BD11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7F93-1A45-40CA-94CC-06B686A3216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422017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533F8B-2AEF-8742-B11C-48B600769FAE}" type="datetime1">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D71F0-B72E-F441-AE00-484F8F513C5C}" type="datetime1">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A7BE4C-D2AD-F149-AF71-5C759C758C05}" type="datetime1">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B5F50-6B0B-A24C-8EB9-67DAB2CADE15}" type="datetime1">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8DF78-8CA8-EF46-8EDF-04D82576188B}" type="datetime1">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6FC47-FE69-834B-88DA-1CCC825F5E05}" type="datetime1">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B7AA2-BB8B-D745-A42B-A623DE43914F}" type="datetime1">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ACA18-9A0C-2849-94D2-C0FDCB4941CE}" type="datetime1">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3E201F-9E5A-4F1E-8FFA-B39DBD92E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9D9DA-D746-4C2B-9B7A-2AC51AB58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9BCBE-E555-4FF2-9E67-29CB2209F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8CF90-B26D-2B41-AAEE-6E70EE33119D}" type="datetime1">
              <a:rPr lang="en-US" smtClean="0"/>
              <a:t>4/29/2025</a:t>
            </a:fld>
            <a:endParaRPr lang="en-US"/>
          </a:p>
        </p:txBody>
      </p:sp>
      <p:sp>
        <p:nvSpPr>
          <p:cNvPr id="5" name="Footer Placeholder 4">
            <a:extLst>
              <a:ext uri="{FF2B5EF4-FFF2-40B4-BE49-F238E27FC236}">
                <a16:creationId xmlns:a16="http://schemas.microsoft.com/office/drawing/2014/main" id="{516B2DBE-B953-4B1C-A621-7E55091BA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7593C-7596-4661-B620-084B6E5BA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8F850-11A1-437A-A417-EB20E1C03707}" type="slidenum">
              <a:rPr lang="en-US" smtClean="0"/>
              <a:t>‹#›</a:t>
            </a:fld>
            <a:endParaRPr lang="en-US"/>
          </a:p>
        </p:txBody>
      </p:sp>
    </p:spTree>
    <p:extLst>
      <p:ext uri="{BB962C8B-B14F-4D97-AF65-F5344CB8AC3E}">
        <p14:creationId xmlns:p14="http://schemas.microsoft.com/office/powerpoint/2010/main" val="171530422"/>
      </p:ext>
    </p:extLst>
  </p:cSld>
  <p:clrMap bg1="lt1" tx1="dk1" bg2="lt2" tx2="dk2" accent1="accent1" accent2="accent2" accent3="accent3" accent4="accent4" accent5="accent5" accent6="accent6" hlink="hlink" folHlink="folHlink"/>
  <p:sldLayoutIdLst>
    <p:sldLayoutId id="2147483730" r:id="rId1"/>
    <p:sldLayoutId id="2147483826" r:id="rId2"/>
    <p:sldLayoutId id="2147483829" r:id="rId3"/>
    <p:sldLayoutId id="2147483731"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7E_6C68B91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184_A1ACD1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85_2A8184A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A_A6F9F5C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kf.kobotoolbox.org/accounts/logi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microsoft.com/office/2018/10/relationships/comments" Target="../comments/modernComment_18F_E6BF1D5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72_C48CF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1_78FA6A6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8_7C1AEBB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93_9F9EC3FF.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sz="5400" b="1" dirty="0">
                <a:solidFill>
                  <a:srgbClr val="3C8689"/>
                </a:solidFill>
                <a:latin typeface="Franklin Gothic Book"/>
                <a:cs typeface="Calibri Light"/>
              </a:rPr>
              <a:t>Remise à niveau sur la surveillance PPC</a:t>
            </a:r>
            <a:endParaRPr lang="en-US" sz="5400" b="1" dirty="0">
              <a:solidFill>
                <a:srgbClr val="3C8689"/>
              </a:solidFill>
              <a:latin typeface="Franklin Gothic Book"/>
              <a:cs typeface="Calibri Light"/>
            </a:endParaRPr>
          </a:p>
        </p:txBody>
      </p:sp>
      <p:sp>
        <p:nvSpPr>
          <p:cNvPr id="3" name="Subtitle 2"/>
          <p:cNvSpPr>
            <a:spLocks noGrp="1"/>
          </p:cNvSpPr>
          <p:nvPr>
            <p:ph type="subTitle" idx="1"/>
          </p:nvPr>
        </p:nvSpPr>
        <p:spPr>
          <a:xfrm>
            <a:off x="2503714" y="3819752"/>
            <a:ext cx="7172477" cy="1655762"/>
          </a:xfrm>
        </p:spPr>
        <p:txBody>
          <a:bodyPr vert="horz" lIns="91440" tIns="45720" rIns="91440" bIns="45720" rtlCol="0" anchor="t">
            <a:normAutofit/>
          </a:bodyPr>
          <a:lstStyle/>
          <a:p>
            <a:r>
              <a:rPr lang="en-US" dirty="0" err="1">
                <a:solidFill>
                  <a:srgbClr val="887B56"/>
                </a:solidFill>
                <a:latin typeface="Franklin Gothic Book"/>
                <a:cs typeface="Calibri"/>
              </a:rPr>
              <a:t>avril</a:t>
            </a:r>
            <a:r>
              <a:rPr lang="en-US" dirty="0">
                <a:solidFill>
                  <a:srgbClr val="887B56"/>
                </a:solidFill>
                <a:latin typeface="Franklin Gothic Book"/>
                <a:cs typeface="Calibri"/>
              </a:rPr>
              <a:t>, 2025</a:t>
            </a:r>
          </a:p>
        </p:txBody>
      </p:sp>
      <p:pic>
        <p:nvPicPr>
          <p:cNvPr id="6" name="object 4">
            <a:extLst>
              <a:ext uri="{FF2B5EF4-FFF2-40B4-BE49-F238E27FC236}">
                <a16:creationId xmlns:a16="http://schemas.microsoft.com/office/drawing/2014/main" id="{C48937A8-2273-166A-373C-0525AD97AABF}"/>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488CB22-9761-7A63-9BFA-62EB880775BD}"/>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F6A0-4E65-A3CE-4187-F927E5E2D0FA}"/>
              </a:ext>
            </a:extLst>
          </p:cNvPr>
          <p:cNvSpPr>
            <a:spLocks noGrp="1"/>
          </p:cNvSpPr>
          <p:nvPr>
            <p:ph type="title"/>
          </p:nvPr>
        </p:nvSpPr>
        <p:spPr/>
        <p:txBody>
          <a:bodyPr/>
          <a:lstStyle/>
          <a:p>
            <a:r>
              <a:rPr lang="fr-FR" dirty="0">
                <a:ea typeface="Calibri Light" panose="020F0302020204030204"/>
                <a:cs typeface="Calibri Light" panose="020F0302020204030204"/>
              </a:rPr>
              <a:t>IMP – Mises à jour cette année</a:t>
            </a:r>
            <a:endParaRPr lang="en-US" dirty="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115954FB-0FDC-F390-169F-69A7F19E0DD3}"/>
              </a:ext>
            </a:extLst>
          </p:cNvPr>
          <p:cNvSpPr>
            <a:spLocks noGrp="1"/>
          </p:cNvSpPr>
          <p:nvPr>
            <p:ph idx="1"/>
          </p:nvPr>
        </p:nvSpPr>
        <p:spPr/>
        <p:txBody>
          <a:bodyPr vert="horz" lIns="91440" tIns="45720" rIns="91440" bIns="45720" rtlCol="0" anchor="t">
            <a:normAutofit/>
          </a:bodyPr>
          <a:lstStyle/>
          <a:p>
            <a:r>
              <a:rPr lang="fr-FR" dirty="0">
                <a:ea typeface="Calibri"/>
                <a:cs typeface="Calibri"/>
              </a:rPr>
              <a:t>Téléchargement en masse pour les jours de travail, les arbres plantés et l’établissement du site
Mises à jour et améliorations de la traduction pour le français, l’espagnol et le portugais
Données de suivi disponibles pour chaque projet sur la plateforme
Notification + améliorations de la navigation
Visualisation de </a:t>
            </a:r>
            <a:r>
              <a:rPr lang="fr-FR" dirty="0" err="1">
                <a:ea typeface="Calibri"/>
                <a:cs typeface="Calibri"/>
              </a:rPr>
              <a:t>Workday</a:t>
            </a:r>
            <a:r>
              <a:rPr lang="fr-FR" dirty="0">
                <a:ea typeface="Calibri"/>
                <a:cs typeface="Calibri"/>
              </a:rPr>
              <a:t> au niveau du projet</a:t>
            </a:r>
            <a:endParaRPr lang="en-US" dirty="0">
              <a:ea typeface="Calibri"/>
              <a:cs typeface="Calibri"/>
            </a:endParaRPr>
          </a:p>
        </p:txBody>
      </p:sp>
      <p:sp>
        <p:nvSpPr>
          <p:cNvPr id="4" name="Slide Number Placeholder 3">
            <a:extLst>
              <a:ext uri="{FF2B5EF4-FFF2-40B4-BE49-F238E27FC236}">
                <a16:creationId xmlns:a16="http://schemas.microsoft.com/office/drawing/2014/main" id="{31C0C0AE-BA33-6217-A879-A60FCAE8B6BE}"/>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409139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EC02E-ADA5-5791-162B-173E52B6E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A5607-7A87-56F7-00CC-207CB389DF78}"/>
              </a:ext>
            </a:extLst>
          </p:cNvPr>
          <p:cNvSpPr>
            <a:spLocks noGrp="1"/>
          </p:cNvSpPr>
          <p:nvPr>
            <p:ph type="ctrTitle"/>
          </p:nvPr>
        </p:nvSpPr>
        <p:spPr>
          <a:xfrm>
            <a:off x="1524000" y="1122363"/>
            <a:ext cx="9144000" cy="1653143"/>
          </a:xfrm>
        </p:spPr>
        <p:txBody>
          <a:bodyPr/>
          <a:lstStyle/>
          <a:p>
            <a:r>
              <a:rPr lang="en-US" sz="5400" b="1" dirty="0" err="1">
                <a:solidFill>
                  <a:srgbClr val="3C8689"/>
                </a:solidFill>
                <a:latin typeface="Franklin Gothic Book"/>
                <a:cs typeface="Calibri Light"/>
              </a:rPr>
              <a:t>Chronologie</a:t>
            </a:r>
            <a:r>
              <a:rPr lang="en-US" sz="5400" b="1" dirty="0">
                <a:solidFill>
                  <a:srgbClr val="3C8689"/>
                </a:solidFill>
                <a:latin typeface="Franklin Gothic Book"/>
                <a:cs typeface="Calibri Light"/>
              </a:rPr>
              <a:t> de la surveillance</a:t>
            </a:r>
          </a:p>
        </p:txBody>
      </p:sp>
      <p:sp>
        <p:nvSpPr>
          <p:cNvPr id="3" name="Subtitle 2">
            <a:extLst>
              <a:ext uri="{FF2B5EF4-FFF2-40B4-BE49-F238E27FC236}">
                <a16:creationId xmlns:a16="http://schemas.microsoft.com/office/drawing/2014/main" id="{90FBF695-037F-E674-099D-56D8EB1BE6AA}"/>
              </a:ext>
            </a:extLst>
          </p:cNvPr>
          <p:cNvSpPr>
            <a:spLocks noGrp="1"/>
          </p:cNvSpPr>
          <p:nvPr>
            <p:ph type="subTitle" idx="1"/>
          </p:nvPr>
        </p:nvSpPr>
        <p:spPr>
          <a:xfrm>
            <a:off x="1524000" y="2895122"/>
            <a:ext cx="9144000" cy="1655762"/>
          </a:xfrm>
        </p:spPr>
        <p:txBody>
          <a:bodyPr vert="horz" lIns="91440" tIns="45720" rIns="91440" bIns="45720" rtlCol="0" anchor="t">
            <a:normAutofit lnSpcReduction="10000"/>
          </a:bodyPr>
          <a:lstStyle/>
          <a:p>
            <a:r>
              <a:rPr lang="en-US" sz="3200" dirty="0">
                <a:solidFill>
                  <a:srgbClr val="887B56"/>
                </a:solidFill>
                <a:latin typeface="Franklin Gothic Book"/>
                <a:cs typeface="Calibri"/>
              </a:rPr>
              <a:t>Revue Générale</a:t>
            </a:r>
          </a:p>
          <a:p>
            <a:r>
              <a:rPr lang="fr-FR" sz="3200" dirty="0">
                <a:solidFill>
                  <a:srgbClr val="887B56"/>
                </a:solidFill>
                <a:latin typeface="Franklin Gothic Book"/>
                <a:cs typeface="Calibri"/>
              </a:rPr>
              <a:t>Fichiers de formes
Surveillance des arbres (référence et année 2,5)</a:t>
            </a:r>
            <a:endParaRPr lang="en-US" sz="3200" dirty="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2A8954AD-08E0-E68A-84F5-B499F8416D9C}"/>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9BE79AF4-C387-0C98-E327-A5152E2F8DB1}"/>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181880245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5F4D85-23EC-B233-1FD3-A4AB25FD297D}"/>
              </a:ext>
            </a:extLst>
          </p:cNvPr>
          <p:cNvSpPr>
            <a:spLocks noGrp="1"/>
          </p:cNvSpPr>
          <p:nvPr>
            <p:ph type="sldNum" sz="quarter" idx="12"/>
          </p:nvPr>
        </p:nvSpPr>
        <p:spPr/>
        <p:txBody>
          <a:bodyPr/>
          <a:lstStyle/>
          <a:p>
            <a:fld id="{330EA680-D336-4FF7-8B7A-9848BB0A1C32}" type="slidenum">
              <a:rPr lang="en-US" smtClean="0"/>
              <a:t>12</a:t>
            </a:fld>
            <a:endParaRPr lang="en-US"/>
          </a:p>
        </p:txBody>
      </p:sp>
      <p:pic>
        <p:nvPicPr>
          <p:cNvPr id="5" name="Picture 4" descr="A screenshot of a diagram&#10;&#10;Description automatically generated">
            <a:extLst>
              <a:ext uri="{FF2B5EF4-FFF2-40B4-BE49-F238E27FC236}">
                <a16:creationId xmlns:a16="http://schemas.microsoft.com/office/drawing/2014/main" id="{504362B4-1637-144C-5E36-A06E3EBB8FC6}"/>
              </a:ext>
            </a:extLst>
          </p:cNvPr>
          <p:cNvPicPr>
            <a:picLocks noChangeAspect="1"/>
          </p:cNvPicPr>
          <p:nvPr/>
        </p:nvPicPr>
        <p:blipFill>
          <a:blip r:embed="rId2"/>
          <a:stretch>
            <a:fillRect/>
          </a:stretch>
        </p:blipFill>
        <p:spPr>
          <a:xfrm>
            <a:off x="557213" y="252412"/>
            <a:ext cx="11077575" cy="6353175"/>
          </a:xfrm>
          <a:prstGeom prst="rect">
            <a:avLst/>
          </a:prstGeom>
        </p:spPr>
      </p:pic>
    </p:spTree>
    <p:extLst>
      <p:ext uri="{BB962C8B-B14F-4D97-AF65-F5344CB8AC3E}">
        <p14:creationId xmlns:p14="http://schemas.microsoft.com/office/powerpoint/2010/main" val="301631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F502-2623-AB0A-2CDE-43368606C342}"/>
              </a:ext>
            </a:extLst>
          </p:cNvPr>
          <p:cNvSpPr>
            <a:spLocks noGrp="1"/>
          </p:cNvSpPr>
          <p:nvPr>
            <p:ph type="title"/>
          </p:nvPr>
        </p:nvSpPr>
        <p:spPr/>
        <p:txBody>
          <a:bodyPr/>
          <a:lstStyle/>
          <a:p>
            <a:r>
              <a:rPr lang="en-US" dirty="0">
                <a:solidFill>
                  <a:srgbClr val="3C8689"/>
                </a:solidFill>
                <a:ea typeface="Calibri Light"/>
                <a:cs typeface="Calibri Light"/>
              </a:rPr>
              <a:t>Rappels de </a:t>
            </a:r>
            <a:r>
              <a:rPr lang="en-US" dirty="0" err="1">
                <a:solidFill>
                  <a:srgbClr val="3C8689"/>
                </a:solidFill>
                <a:ea typeface="Calibri Light"/>
                <a:cs typeface="Calibri Light"/>
              </a:rPr>
              <a:t>chronologie</a:t>
            </a:r>
            <a:r>
              <a:rPr lang="en-US" dirty="0">
                <a:solidFill>
                  <a:srgbClr val="3C8689"/>
                </a:solidFill>
                <a:ea typeface="Calibri Light"/>
                <a:cs typeface="Calibri Light"/>
              </a:rPr>
              <a:t> - Shapefiles</a:t>
            </a:r>
          </a:p>
        </p:txBody>
      </p:sp>
      <p:sp>
        <p:nvSpPr>
          <p:cNvPr id="3" name="Content Placeholder 2">
            <a:extLst>
              <a:ext uri="{FF2B5EF4-FFF2-40B4-BE49-F238E27FC236}">
                <a16:creationId xmlns:a16="http://schemas.microsoft.com/office/drawing/2014/main" id="{B85EDB55-7A10-4105-92E8-03F5C54B1C58}"/>
              </a:ext>
            </a:extLst>
          </p:cNvPr>
          <p:cNvSpPr>
            <a:spLocks noGrp="1"/>
          </p:cNvSpPr>
          <p:nvPr>
            <p:ph idx="1"/>
          </p:nvPr>
        </p:nvSpPr>
        <p:spPr>
          <a:xfrm>
            <a:off x="838200" y="1534424"/>
            <a:ext cx="10515600" cy="4351338"/>
          </a:xfrm>
        </p:spPr>
        <p:txBody>
          <a:bodyPr vert="horz" lIns="91440" tIns="45720" rIns="91440" bIns="45720" rtlCol="0" anchor="t">
            <a:normAutofit/>
          </a:bodyPr>
          <a:lstStyle/>
          <a:p>
            <a:r>
              <a:rPr lang="fr-FR" dirty="0">
                <a:ea typeface="Calibri"/>
                <a:cs typeface="Calibri"/>
              </a:rPr>
              <a:t>Les fichiers de forme finaux doivent être téléchargés sur l’IMP au plus tard 6 mois après la plantation</a:t>
            </a:r>
          </a:p>
          <a:p>
            <a:pPr lvl="1"/>
            <a:r>
              <a:rPr lang="fr-FR" dirty="0">
                <a:ea typeface="Calibri"/>
                <a:cs typeface="Calibri"/>
              </a:rPr>
              <a:t>Nous ne devrions pas modifier les limites des sites après cette période</a:t>
            </a:r>
          </a:p>
          <a:p>
            <a:pPr lvl="2"/>
            <a:r>
              <a:rPr lang="fr-FR" dirty="0">
                <a:ea typeface="Calibri"/>
                <a:cs typeface="Calibri"/>
              </a:rPr>
              <a:t>Si un site est agrandi au cours de l’année ou du cycle suivant, une nouvelle limite avec la nouvelle zone peut être téléchargée</a:t>
            </a:r>
          </a:p>
          <a:p>
            <a:pPr lvl="1"/>
            <a:r>
              <a:rPr lang="fr-FR" dirty="0">
                <a:ea typeface="Calibri"/>
                <a:cs typeface="Calibri"/>
              </a:rPr>
              <a:t>Important pour que l’équipe de surveillance mondiale puisse effectuer des analyses de télédétection sur les fichiers de forme corrects</a:t>
            </a:r>
            <a:endParaRPr lang="en-US" dirty="0">
              <a:ea typeface="Calibri"/>
              <a:cs typeface="Calibri"/>
            </a:endParaRPr>
          </a:p>
          <a:p>
            <a:pPr lvl="1">
              <a:buFont typeface="Courier New" panose="020B0604020202020204" pitchFamily="34" charset="0"/>
              <a:buChar char="o"/>
            </a:pPr>
            <a:endParaRPr lang="en-US" i="1" dirty="0">
              <a:ea typeface="Calibri"/>
              <a:cs typeface="Calibri"/>
            </a:endParaRPr>
          </a:p>
        </p:txBody>
      </p:sp>
      <p:sp>
        <p:nvSpPr>
          <p:cNvPr id="4" name="Slide Number Placeholder 3">
            <a:extLst>
              <a:ext uri="{FF2B5EF4-FFF2-40B4-BE49-F238E27FC236}">
                <a16:creationId xmlns:a16="http://schemas.microsoft.com/office/drawing/2014/main" id="{424A652F-1082-15FE-1B4E-DD95AC441824}"/>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6" name="TextBox 5">
            <a:extLst>
              <a:ext uri="{FF2B5EF4-FFF2-40B4-BE49-F238E27FC236}">
                <a16:creationId xmlns:a16="http://schemas.microsoft.com/office/drawing/2014/main" id="{2B34BC5A-C8E2-06F2-877E-9652FA7C90FA}"/>
              </a:ext>
            </a:extLst>
          </p:cNvPr>
          <p:cNvSpPr txBox="1"/>
          <p:nvPr/>
        </p:nvSpPr>
        <p:spPr>
          <a:xfrm>
            <a:off x="1533034" y="5902233"/>
            <a:ext cx="34000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ea typeface="Calibri"/>
                <a:cs typeface="Calibri"/>
              </a:rPr>
              <a:t>Seule la zone où la restauration est en cours est incluse dans le site</a:t>
            </a:r>
            <a:endParaRPr lang="en-US" dirty="0">
              <a:ea typeface="Calibri"/>
              <a:cs typeface="Calibri"/>
            </a:endParaRPr>
          </a:p>
        </p:txBody>
      </p:sp>
      <p:grpSp>
        <p:nvGrpSpPr>
          <p:cNvPr id="10" name="Group 9">
            <a:extLst>
              <a:ext uri="{FF2B5EF4-FFF2-40B4-BE49-F238E27FC236}">
                <a16:creationId xmlns:a16="http://schemas.microsoft.com/office/drawing/2014/main" id="{A66B1EB8-33D4-905E-48A5-4BE5B3841C92}"/>
              </a:ext>
            </a:extLst>
          </p:cNvPr>
          <p:cNvGrpSpPr/>
          <p:nvPr/>
        </p:nvGrpSpPr>
        <p:grpSpPr>
          <a:xfrm>
            <a:off x="1651309" y="4333954"/>
            <a:ext cx="3171341" cy="1554336"/>
            <a:chOff x="2643914" y="4985664"/>
            <a:chExt cx="3171341" cy="1554336"/>
          </a:xfrm>
        </p:grpSpPr>
        <p:sp>
          <p:nvSpPr>
            <p:cNvPr id="5" name="Rectangle 4">
              <a:extLst>
                <a:ext uri="{FF2B5EF4-FFF2-40B4-BE49-F238E27FC236}">
                  <a16:creationId xmlns:a16="http://schemas.microsoft.com/office/drawing/2014/main" id="{DD7092F1-D67F-F33C-3096-0AF1B7940816}"/>
                </a:ext>
              </a:extLst>
            </p:cNvPr>
            <p:cNvSpPr/>
            <p:nvPr/>
          </p:nvSpPr>
          <p:spPr>
            <a:xfrm>
              <a:off x="2643914" y="4985664"/>
              <a:ext cx="3171341" cy="15518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ea typeface="Calibri"/>
                  <a:cs typeface="Calibri"/>
                </a:rPr>
                <a:t>Total des </a:t>
              </a:r>
              <a:r>
                <a:rPr lang="en-US" dirty="0" err="1">
                  <a:ea typeface="Calibri"/>
                  <a:cs typeface="Calibri"/>
                </a:rPr>
                <a:t>biens</a:t>
              </a:r>
              <a:endParaRPr lang="en-US" dirty="0"/>
            </a:p>
          </p:txBody>
        </p:sp>
        <p:sp>
          <p:nvSpPr>
            <p:cNvPr id="7" name="Isosceles Triangle 6">
              <a:extLst>
                <a:ext uri="{FF2B5EF4-FFF2-40B4-BE49-F238E27FC236}">
                  <a16:creationId xmlns:a16="http://schemas.microsoft.com/office/drawing/2014/main" id="{1DB9C036-6E63-04E1-65E2-A25CE86C02E9}"/>
                </a:ext>
              </a:extLst>
            </p:cNvPr>
            <p:cNvSpPr/>
            <p:nvPr/>
          </p:nvSpPr>
          <p:spPr>
            <a:xfrm>
              <a:off x="3666979" y="5203208"/>
              <a:ext cx="2142819" cy="1336792"/>
            </a:xfrm>
            <a:prstGeom prst="triangle">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Zone </a:t>
              </a:r>
              <a:r>
                <a:rPr lang="en-US" dirty="0" err="1">
                  <a:ea typeface="Calibri"/>
                  <a:cs typeface="Calibri"/>
                </a:rPr>
                <a:t>restaurée</a:t>
              </a:r>
              <a:endParaRPr lang="en-US" dirty="0"/>
            </a:p>
          </p:txBody>
        </p:sp>
      </p:grpSp>
      <p:pic>
        <p:nvPicPr>
          <p:cNvPr id="9" name="Picture 8" descr="A comparison of a dirt road and a dirt road&#10;&#10;AI-generated content may be incorrect.">
            <a:extLst>
              <a:ext uri="{FF2B5EF4-FFF2-40B4-BE49-F238E27FC236}">
                <a16:creationId xmlns:a16="http://schemas.microsoft.com/office/drawing/2014/main" id="{EAB3F5D8-C04B-5B52-DE70-525CEE96E9D4}"/>
              </a:ext>
            </a:extLst>
          </p:cNvPr>
          <p:cNvPicPr>
            <a:picLocks noChangeAspect="1"/>
          </p:cNvPicPr>
          <p:nvPr/>
        </p:nvPicPr>
        <p:blipFill>
          <a:blip r:embed="rId3"/>
          <a:stretch>
            <a:fillRect/>
          </a:stretch>
        </p:blipFill>
        <p:spPr>
          <a:xfrm>
            <a:off x="6634179" y="4243821"/>
            <a:ext cx="3965408" cy="2122070"/>
          </a:xfrm>
          <a:prstGeom prst="rect">
            <a:avLst/>
          </a:prstGeom>
        </p:spPr>
      </p:pic>
    </p:spTree>
    <p:extLst>
      <p:ext uri="{BB962C8B-B14F-4D97-AF65-F5344CB8AC3E}">
        <p14:creationId xmlns:p14="http://schemas.microsoft.com/office/powerpoint/2010/main" val="271245748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413088" y="126401"/>
            <a:ext cx="11365824" cy="1343924"/>
          </a:xfrm>
        </p:spPr>
        <p:txBody>
          <a:bodyPr/>
          <a:lstStyle/>
          <a:p>
            <a:r>
              <a:rPr lang="fr-FR" dirty="0">
                <a:solidFill>
                  <a:srgbClr val="3C8689"/>
                </a:solidFill>
                <a:ea typeface="Calibri Light"/>
                <a:cs typeface="Calibri Light"/>
              </a:rPr>
              <a:t>Rappels de chronologie – </a:t>
            </a:r>
            <a:r>
              <a:rPr lang="fr-FR" b="1" dirty="0">
                <a:solidFill>
                  <a:srgbClr val="3C8689"/>
                </a:solidFill>
                <a:ea typeface="Calibri Light"/>
                <a:cs typeface="Calibri Light"/>
              </a:rPr>
              <a:t>Bases de référence </a:t>
            </a:r>
            <a:r>
              <a:rPr lang="fr-FR" dirty="0">
                <a:solidFill>
                  <a:srgbClr val="3C8689"/>
                </a:solidFill>
                <a:ea typeface="Calibri Light"/>
                <a:cs typeface="Calibri Light"/>
              </a:rPr>
              <a:t>de surveillance des arbres</a:t>
            </a:r>
            <a:endParaRPr lang="en-US" b="1" dirty="0">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819282" y="1298483"/>
            <a:ext cx="10515600" cy="4351338"/>
          </a:xfrm>
        </p:spPr>
        <p:txBody>
          <a:bodyPr vert="horz" lIns="91440" tIns="45720" rIns="91440" bIns="45720" rtlCol="0" anchor="t">
            <a:normAutofit/>
          </a:bodyPr>
          <a:lstStyle/>
          <a:p>
            <a:r>
              <a:rPr lang="fr-FR" dirty="0">
                <a:ea typeface="Calibri"/>
                <a:cs typeface="Calibri"/>
              </a:rPr>
              <a:t>La surveillance de base des arbres doit être terminée au plus tard 6 mois après le </a:t>
            </a:r>
            <a:r>
              <a:rPr lang="fr-FR" b="1" dirty="0">
                <a:ea typeface="Calibri"/>
                <a:cs typeface="Calibri"/>
              </a:rPr>
              <a:t>début</a:t>
            </a:r>
            <a:r>
              <a:rPr lang="fr-FR" dirty="0">
                <a:ea typeface="Calibri"/>
                <a:cs typeface="Calibri"/>
              </a:rPr>
              <a:t> de la plantation sur un site</a:t>
            </a:r>
          </a:p>
          <a:p>
            <a:pPr lvl="1"/>
            <a:r>
              <a:rPr lang="fr-FR" sz="2000" dirty="0">
                <a:ea typeface="Calibri"/>
                <a:cs typeface="Calibri"/>
              </a:rPr>
              <a:t>Nécessite des </a:t>
            </a:r>
            <a:r>
              <a:rPr lang="fr-FR" sz="2000" b="1" dirty="0">
                <a:ea typeface="Calibri"/>
                <a:cs typeface="Calibri"/>
              </a:rPr>
              <a:t>plans de travail au niveau du site </a:t>
            </a:r>
            <a:r>
              <a:rPr lang="fr-FR" sz="2000" dirty="0">
                <a:ea typeface="Calibri"/>
                <a:cs typeface="Calibri"/>
              </a:rPr>
              <a:t>si la plantation s’étale dans le temps
Sur les très grands sites qui prennent beaucoup de temps à planter, le site peut être divisé en sections par date de plantation, et la surveillance de chaque section doit avoir lieu au plus tard 6 mois après le début de la plantation dans cette section
Les sites qui n’ont qu’une ANR (pas de plantation) doivent être surveillés dans les 6 mois suivant l’établissement à un maximum</a:t>
            </a:r>
            <a:endParaRPr lang="en-US" sz="2000" dirty="0">
              <a:ea typeface="Calibri"/>
              <a:cs typeface="Calibri"/>
            </a:endParaRP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7165753" y="4938164"/>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D5CAF3-B3A6-A8F7-2771-821F1EAB4ABB}"/>
              </a:ext>
            </a:extLst>
          </p:cNvPr>
          <p:cNvSpPr txBox="1"/>
          <p:nvPr/>
        </p:nvSpPr>
        <p:spPr>
          <a:xfrm>
            <a:off x="6337855" y="4290015"/>
            <a:ext cx="48473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ea typeface="Calibri"/>
                <a:cs typeface="Calibri"/>
              </a:rPr>
              <a:t>Surveiller par section dans un seul site de restauration</a:t>
            </a:r>
            <a:endParaRPr lang="en-US" dirty="0">
              <a:ea typeface="Calibri"/>
              <a:cs typeface="Calibri"/>
            </a:endParaRPr>
          </a:p>
        </p:txBody>
      </p:sp>
      <p:sp>
        <p:nvSpPr>
          <p:cNvPr id="7" name="Rectangle 6">
            <a:extLst>
              <a:ext uri="{FF2B5EF4-FFF2-40B4-BE49-F238E27FC236}">
                <a16:creationId xmlns:a16="http://schemas.microsoft.com/office/drawing/2014/main" id="{172E9420-CC08-A56C-4205-89FFA767A984}"/>
              </a:ext>
            </a:extLst>
          </p:cNvPr>
          <p:cNvSpPr/>
          <p:nvPr/>
        </p:nvSpPr>
        <p:spPr>
          <a:xfrm>
            <a:off x="7169080" y="4932842"/>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ea typeface="Calibri"/>
                <a:cs typeface="Calibri"/>
              </a:rPr>
              <a:t>Planté</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janvier-février</a:t>
            </a:r>
            <a:endParaRPr lang="en-US" dirty="0">
              <a:ea typeface="Calibri"/>
              <a:cs typeface="Calibri"/>
            </a:endParaRPr>
          </a:p>
        </p:txBody>
      </p:sp>
      <p:sp>
        <p:nvSpPr>
          <p:cNvPr id="8" name="Rectangle 7">
            <a:extLst>
              <a:ext uri="{FF2B5EF4-FFF2-40B4-BE49-F238E27FC236}">
                <a16:creationId xmlns:a16="http://schemas.microsoft.com/office/drawing/2014/main" id="{CECDF3AA-284E-8009-3769-D37A3E86CD3B}"/>
              </a:ext>
            </a:extLst>
          </p:cNvPr>
          <p:cNvSpPr/>
          <p:nvPr/>
        </p:nvSpPr>
        <p:spPr>
          <a:xfrm>
            <a:off x="8370956" y="4958522"/>
            <a:ext cx="927652" cy="159026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ea typeface="Calibri"/>
                <a:cs typeface="Calibri"/>
              </a:rPr>
              <a:t>Planté</a:t>
            </a:r>
            <a:r>
              <a:rPr lang="en-US" dirty="0">
                <a:ea typeface="Calibri"/>
                <a:cs typeface="Calibri"/>
              </a:rPr>
              <a:t> </a:t>
            </a:r>
            <a:r>
              <a:rPr lang="en-US" dirty="0" err="1">
                <a:ea typeface="Calibri"/>
                <a:cs typeface="Calibri"/>
              </a:rPr>
              <a:t>en</a:t>
            </a:r>
            <a:r>
              <a:rPr lang="en-US" dirty="0">
                <a:ea typeface="Calibri"/>
                <a:cs typeface="Calibri"/>
              </a:rPr>
              <a:t> mars-</a:t>
            </a:r>
            <a:r>
              <a:rPr lang="en-US" dirty="0" err="1">
                <a:ea typeface="Calibri"/>
                <a:cs typeface="Calibri"/>
              </a:rPr>
              <a:t>avril</a:t>
            </a:r>
            <a:endParaRPr lang="en-US" dirty="0">
              <a:ea typeface="Calibri"/>
              <a:cs typeface="Calibri"/>
            </a:endParaRPr>
          </a:p>
        </p:txBody>
      </p:sp>
      <p:sp>
        <p:nvSpPr>
          <p:cNvPr id="9" name="TextBox 8">
            <a:extLst>
              <a:ext uri="{FF2B5EF4-FFF2-40B4-BE49-F238E27FC236}">
                <a16:creationId xmlns:a16="http://schemas.microsoft.com/office/drawing/2014/main" id="{3D638A69-2392-E908-C90A-62A1D73B7375}"/>
              </a:ext>
            </a:extLst>
          </p:cNvPr>
          <p:cNvSpPr txBox="1"/>
          <p:nvPr/>
        </p:nvSpPr>
        <p:spPr>
          <a:xfrm>
            <a:off x="9297146" y="5288230"/>
            <a:ext cx="10668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solidFill>
                  <a:srgbClr val="FFFFFF"/>
                </a:solidFill>
                <a:ea typeface="Calibri"/>
                <a:cs typeface="Calibri"/>
              </a:rPr>
              <a:t>Planté</a:t>
            </a:r>
            <a:r>
              <a:rPr lang="en-US" dirty="0">
                <a:solidFill>
                  <a:srgbClr val="FFFFFF"/>
                </a:solidFill>
                <a:ea typeface="Calibri"/>
                <a:cs typeface="Calibri"/>
              </a:rPr>
              <a:t> </a:t>
            </a:r>
            <a:r>
              <a:rPr lang="en-US" dirty="0" err="1">
                <a:solidFill>
                  <a:srgbClr val="FFFFFF"/>
                </a:solidFill>
                <a:ea typeface="Calibri"/>
                <a:cs typeface="Calibri"/>
              </a:rPr>
              <a:t>en</a:t>
            </a:r>
            <a:r>
              <a:rPr lang="en-US" dirty="0">
                <a:solidFill>
                  <a:srgbClr val="FFFFFF"/>
                </a:solidFill>
                <a:ea typeface="Calibri"/>
                <a:cs typeface="Calibri"/>
              </a:rPr>
              <a:t> </a:t>
            </a:r>
            <a:r>
              <a:rPr lang="en-US" dirty="0" err="1">
                <a:solidFill>
                  <a:srgbClr val="FFFFFF"/>
                </a:solidFill>
                <a:ea typeface="Calibri"/>
                <a:cs typeface="Calibri"/>
              </a:rPr>
              <a:t>mai-juin</a:t>
            </a:r>
            <a:endParaRPr lang="en-US" dirty="0">
              <a:solidFill>
                <a:srgbClr val="FFFFFF"/>
              </a:solidFill>
              <a:ea typeface="Calibri"/>
              <a:cs typeface="Calibri"/>
            </a:endParaRPr>
          </a:p>
        </p:txBody>
      </p:sp>
      <p:sp>
        <p:nvSpPr>
          <p:cNvPr id="11" name="Rectangle 10">
            <a:extLst>
              <a:ext uri="{FF2B5EF4-FFF2-40B4-BE49-F238E27FC236}">
                <a16:creationId xmlns:a16="http://schemas.microsoft.com/office/drawing/2014/main" id="{8E56E1F0-EC68-4EE7-1429-0A7D955BE0DC}"/>
              </a:ext>
            </a:extLst>
          </p:cNvPr>
          <p:cNvSpPr/>
          <p:nvPr/>
        </p:nvSpPr>
        <p:spPr>
          <a:xfrm>
            <a:off x="109103" y="5088913"/>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ea typeface="Calibri"/>
                <a:cs typeface="Calibri"/>
              </a:rPr>
              <a:t>Site 1 - Planté en janvier</a:t>
            </a:r>
            <a:endParaRPr lang="en-US" dirty="0"/>
          </a:p>
        </p:txBody>
      </p:sp>
      <p:sp>
        <p:nvSpPr>
          <p:cNvPr id="12" name="Rectangle 11">
            <a:extLst>
              <a:ext uri="{FF2B5EF4-FFF2-40B4-BE49-F238E27FC236}">
                <a16:creationId xmlns:a16="http://schemas.microsoft.com/office/drawing/2014/main" id="{EB558563-1C67-DC63-16C9-FEB3C713495B}"/>
              </a:ext>
            </a:extLst>
          </p:cNvPr>
          <p:cNvSpPr/>
          <p:nvPr/>
        </p:nvSpPr>
        <p:spPr>
          <a:xfrm>
            <a:off x="678307" y="5483684"/>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ea typeface="Calibri"/>
                <a:cs typeface="Calibri"/>
              </a:rPr>
              <a:t>Site 2 - Planté en mars</a:t>
            </a:r>
            <a:endParaRPr lang="en-US" dirty="0"/>
          </a:p>
        </p:txBody>
      </p:sp>
      <p:sp>
        <p:nvSpPr>
          <p:cNvPr id="13" name="Rectangle 12">
            <a:extLst>
              <a:ext uri="{FF2B5EF4-FFF2-40B4-BE49-F238E27FC236}">
                <a16:creationId xmlns:a16="http://schemas.microsoft.com/office/drawing/2014/main" id="{0A88DC69-2A45-CC36-0EEF-55F222C870DC}"/>
              </a:ext>
            </a:extLst>
          </p:cNvPr>
          <p:cNvSpPr/>
          <p:nvPr/>
        </p:nvSpPr>
        <p:spPr>
          <a:xfrm>
            <a:off x="1275053" y="5878455"/>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ea typeface="Calibri"/>
                <a:cs typeface="Calibri"/>
              </a:rPr>
              <a:t>Site 3 - Planté en mai</a:t>
            </a:r>
            <a:endParaRPr lang="en-US" dirty="0"/>
          </a:p>
        </p:txBody>
      </p:sp>
      <p:sp>
        <p:nvSpPr>
          <p:cNvPr id="14" name="Rectangle 13">
            <a:extLst>
              <a:ext uri="{FF2B5EF4-FFF2-40B4-BE49-F238E27FC236}">
                <a16:creationId xmlns:a16="http://schemas.microsoft.com/office/drawing/2014/main" id="{DFC1A58E-6846-84B9-E4BD-3F8DDE519D49}"/>
              </a:ext>
            </a:extLst>
          </p:cNvPr>
          <p:cNvSpPr/>
          <p:nvPr/>
        </p:nvSpPr>
        <p:spPr>
          <a:xfrm>
            <a:off x="2770715" y="5087052"/>
            <a:ext cx="2956591"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1 – Base de référence d’ici juin</a:t>
            </a:r>
            <a:endParaRPr lang="en-US" sz="1600" dirty="0"/>
          </a:p>
        </p:txBody>
      </p:sp>
      <p:sp>
        <p:nvSpPr>
          <p:cNvPr id="15" name="Rectangle 14">
            <a:extLst>
              <a:ext uri="{FF2B5EF4-FFF2-40B4-BE49-F238E27FC236}">
                <a16:creationId xmlns:a16="http://schemas.microsoft.com/office/drawing/2014/main" id="{27F0A93C-F268-871C-F5D8-644F9E0A70ED}"/>
              </a:ext>
            </a:extLst>
          </p:cNvPr>
          <p:cNvSpPr/>
          <p:nvPr/>
        </p:nvSpPr>
        <p:spPr>
          <a:xfrm>
            <a:off x="3339919" y="5481822"/>
            <a:ext cx="3179615"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2 – Base de référence d’ici septembre</a:t>
            </a:r>
            <a:endParaRPr lang="en-US" sz="1600" dirty="0"/>
          </a:p>
        </p:txBody>
      </p:sp>
      <p:sp>
        <p:nvSpPr>
          <p:cNvPr id="16" name="Rectangle 15">
            <a:extLst>
              <a:ext uri="{FF2B5EF4-FFF2-40B4-BE49-F238E27FC236}">
                <a16:creationId xmlns:a16="http://schemas.microsoft.com/office/drawing/2014/main" id="{1D137C2F-7EFA-6DDA-29CB-91E281A918CE}"/>
              </a:ext>
            </a:extLst>
          </p:cNvPr>
          <p:cNvSpPr/>
          <p:nvPr/>
        </p:nvSpPr>
        <p:spPr>
          <a:xfrm>
            <a:off x="3936665" y="5876592"/>
            <a:ext cx="2956591"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3 – Base de référence d’ici novembre</a:t>
            </a:r>
            <a:endParaRPr lang="en-US" sz="1600" dirty="0"/>
          </a:p>
        </p:txBody>
      </p:sp>
    </p:spTree>
    <p:extLst>
      <p:ext uri="{BB962C8B-B14F-4D97-AF65-F5344CB8AC3E}">
        <p14:creationId xmlns:p14="http://schemas.microsoft.com/office/powerpoint/2010/main" val="713131168"/>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461790" y="126401"/>
            <a:ext cx="11268419" cy="1353104"/>
          </a:xfrm>
        </p:spPr>
        <p:txBody>
          <a:bodyPr/>
          <a:lstStyle/>
          <a:p>
            <a:r>
              <a:rPr lang="fr-FR" dirty="0">
                <a:solidFill>
                  <a:srgbClr val="3C8689"/>
                </a:solidFill>
                <a:ea typeface="Calibri Light"/>
                <a:cs typeface="Calibri Light"/>
              </a:rPr>
              <a:t>Rappels de chronologie – Surveillance des arbres à </a:t>
            </a:r>
            <a:r>
              <a:rPr lang="fr-FR" b="1" dirty="0">
                <a:solidFill>
                  <a:srgbClr val="3C8689"/>
                </a:solidFill>
                <a:ea typeface="Calibri Light"/>
                <a:cs typeface="Calibri Light"/>
              </a:rPr>
              <a:t>l’année 2.5</a:t>
            </a:r>
            <a:endParaRPr lang="en-US" b="1" dirty="0">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838200" y="1485938"/>
            <a:ext cx="10515600" cy="4351338"/>
          </a:xfrm>
        </p:spPr>
        <p:txBody>
          <a:bodyPr vert="horz" lIns="91440" tIns="45720" rIns="91440" bIns="45720" rtlCol="0" anchor="t">
            <a:normAutofit/>
          </a:bodyPr>
          <a:lstStyle/>
          <a:p>
            <a:r>
              <a:rPr lang="fr-FR" dirty="0">
                <a:ea typeface="Calibri"/>
                <a:cs typeface="Calibri"/>
              </a:rPr>
              <a:t>La surveillance des arbres de l’année 2.5 doit être terminée 30 mois après le début de la plantation sur un site</a:t>
            </a:r>
          </a:p>
          <a:p>
            <a:pPr lvl="1"/>
            <a:r>
              <a:rPr lang="fr-FR" sz="2000" dirty="0">
                <a:ea typeface="Calibri"/>
                <a:cs typeface="Calibri"/>
              </a:rPr>
              <a:t>Nécessite des </a:t>
            </a:r>
            <a:r>
              <a:rPr lang="fr-FR" sz="2000" b="1" dirty="0">
                <a:ea typeface="Calibri"/>
                <a:cs typeface="Calibri"/>
              </a:rPr>
              <a:t>plans de travail au niveau du site </a:t>
            </a:r>
            <a:r>
              <a:rPr lang="fr-FR" sz="2000" dirty="0">
                <a:ea typeface="Calibri"/>
                <a:cs typeface="Calibri"/>
              </a:rPr>
              <a:t>si la plantation s’étale dans le temps
Sur les très grands sites qui ont pris beaucoup de temps à planter, le site peut être divisé en sections par date de plantation, et le suivi de chaque section doit avoir lieu en fonction du moment où la plantation a commencé dans cette section
Les sites qui n’ont qu’une RNA (pas de plantation) doivent être surveillés 30 mois après l’établissement</a:t>
            </a:r>
            <a:endParaRPr lang="en-US" sz="2000" dirty="0">
              <a:ea typeface="Calibri"/>
              <a:cs typeface="Calibri"/>
            </a:endParaRP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8405151" y="4892260"/>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2E9420-CC08-A56C-4205-89FFA767A984}"/>
              </a:ext>
            </a:extLst>
          </p:cNvPr>
          <p:cNvSpPr/>
          <p:nvPr/>
        </p:nvSpPr>
        <p:spPr>
          <a:xfrm>
            <a:off x="8408478" y="4886938"/>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ea typeface="Calibri"/>
                <a:cs typeface="Calibri"/>
              </a:rPr>
              <a:t>Planté</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janvier-février</a:t>
            </a:r>
            <a:endParaRPr lang="en-US" dirty="0"/>
          </a:p>
        </p:txBody>
      </p:sp>
      <p:sp>
        <p:nvSpPr>
          <p:cNvPr id="8" name="Rectangle 7">
            <a:extLst>
              <a:ext uri="{FF2B5EF4-FFF2-40B4-BE49-F238E27FC236}">
                <a16:creationId xmlns:a16="http://schemas.microsoft.com/office/drawing/2014/main" id="{CECDF3AA-284E-8009-3769-D37A3E86CD3B}"/>
              </a:ext>
            </a:extLst>
          </p:cNvPr>
          <p:cNvSpPr/>
          <p:nvPr/>
        </p:nvSpPr>
        <p:spPr>
          <a:xfrm>
            <a:off x="9610354" y="4912618"/>
            <a:ext cx="927652" cy="159026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ea typeface="Calibri"/>
                <a:cs typeface="Calibri"/>
              </a:rPr>
              <a:t>Planté</a:t>
            </a:r>
            <a:r>
              <a:rPr lang="en-US" dirty="0">
                <a:ea typeface="Calibri"/>
                <a:cs typeface="Calibri"/>
              </a:rPr>
              <a:t> </a:t>
            </a:r>
            <a:r>
              <a:rPr lang="en-US" dirty="0" err="1">
                <a:ea typeface="Calibri"/>
                <a:cs typeface="Calibri"/>
              </a:rPr>
              <a:t>en</a:t>
            </a:r>
            <a:r>
              <a:rPr lang="en-US" dirty="0">
                <a:ea typeface="Calibri"/>
                <a:cs typeface="Calibri"/>
              </a:rPr>
              <a:t> mars-</a:t>
            </a:r>
            <a:r>
              <a:rPr lang="en-US" dirty="0" err="1">
                <a:ea typeface="Calibri"/>
                <a:cs typeface="Calibri"/>
              </a:rPr>
              <a:t>avril</a:t>
            </a:r>
            <a:endParaRPr lang="en-US" dirty="0">
              <a:ea typeface="Calibri"/>
              <a:cs typeface="Calibri"/>
            </a:endParaRPr>
          </a:p>
        </p:txBody>
      </p:sp>
      <p:sp>
        <p:nvSpPr>
          <p:cNvPr id="9" name="TextBox 8">
            <a:extLst>
              <a:ext uri="{FF2B5EF4-FFF2-40B4-BE49-F238E27FC236}">
                <a16:creationId xmlns:a16="http://schemas.microsoft.com/office/drawing/2014/main" id="{3D638A69-2392-E908-C90A-62A1D73B7375}"/>
              </a:ext>
            </a:extLst>
          </p:cNvPr>
          <p:cNvSpPr txBox="1"/>
          <p:nvPr/>
        </p:nvSpPr>
        <p:spPr>
          <a:xfrm>
            <a:off x="10536544" y="5242326"/>
            <a:ext cx="10668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solidFill>
                  <a:srgbClr val="FFFFFF"/>
                </a:solidFill>
                <a:ea typeface="Calibri"/>
                <a:cs typeface="Calibri"/>
              </a:rPr>
              <a:t>Planté</a:t>
            </a:r>
            <a:r>
              <a:rPr lang="en-US" dirty="0">
                <a:solidFill>
                  <a:srgbClr val="FFFFFF"/>
                </a:solidFill>
                <a:ea typeface="Calibri"/>
                <a:cs typeface="Calibri"/>
              </a:rPr>
              <a:t> </a:t>
            </a:r>
            <a:r>
              <a:rPr lang="en-US" dirty="0" err="1">
                <a:solidFill>
                  <a:srgbClr val="FFFFFF"/>
                </a:solidFill>
                <a:ea typeface="Calibri"/>
                <a:cs typeface="Calibri"/>
              </a:rPr>
              <a:t>en</a:t>
            </a:r>
            <a:r>
              <a:rPr lang="en-US" dirty="0">
                <a:solidFill>
                  <a:srgbClr val="FFFFFF"/>
                </a:solidFill>
                <a:ea typeface="Calibri"/>
                <a:cs typeface="Calibri"/>
              </a:rPr>
              <a:t> </a:t>
            </a:r>
            <a:r>
              <a:rPr lang="en-US" dirty="0" err="1">
                <a:solidFill>
                  <a:srgbClr val="FFFFFF"/>
                </a:solidFill>
                <a:ea typeface="Calibri"/>
                <a:cs typeface="Calibri"/>
              </a:rPr>
              <a:t>mai-juin</a:t>
            </a:r>
            <a:endParaRPr lang="en-US" dirty="0">
              <a:solidFill>
                <a:srgbClr val="FFFFFF"/>
              </a:solidFill>
              <a:ea typeface="Calibri"/>
              <a:cs typeface="Calibri"/>
            </a:endParaRPr>
          </a:p>
        </p:txBody>
      </p:sp>
      <p:sp>
        <p:nvSpPr>
          <p:cNvPr id="11" name="Rectangle 10">
            <a:extLst>
              <a:ext uri="{FF2B5EF4-FFF2-40B4-BE49-F238E27FC236}">
                <a16:creationId xmlns:a16="http://schemas.microsoft.com/office/drawing/2014/main" id="{2B23F91D-0BD8-07FD-5F6E-7FBD9C7E71A6}"/>
              </a:ext>
            </a:extLst>
          </p:cNvPr>
          <p:cNvSpPr/>
          <p:nvPr/>
        </p:nvSpPr>
        <p:spPr>
          <a:xfrm>
            <a:off x="210091" y="5162359"/>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1 - Planté en janvier 2024</a:t>
            </a:r>
            <a:endParaRPr lang="en-US" sz="1600" dirty="0"/>
          </a:p>
        </p:txBody>
      </p:sp>
      <p:sp>
        <p:nvSpPr>
          <p:cNvPr id="14" name="Rectangle 13">
            <a:extLst>
              <a:ext uri="{FF2B5EF4-FFF2-40B4-BE49-F238E27FC236}">
                <a16:creationId xmlns:a16="http://schemas.microsoft.com/office/drawing/2014/main" id="{EC8E2026-2F50-0E76-80A6-1012B0123F2F}"/>
              </a:ext>
            </a:extLst>
          </p:cNvPr>
          <p:cNvSpPr/>
          <p:nvPr/>
        </p:nvSpPr>
        <p:spPr>
          <a:xfrm>
            <a:off x="779295" y="5557130"/>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2 - Planté en mars 2024</a:t>
            </a:r>
            <a:endParaRPr lang="en-US" sz="1600" dirty="0"/>
          </a:p>
        </p:txBody>
      </p:sp>
      <p:sp>
        <p:nvSpPr>
          <p:cNvPr id="16" name="Rectangle 15">
            <a:extLst>
              <a:ext uri="{FF2B5EF4-FFF2-40B4-BE49-F238E27FC236}">
                <a16:creationId xmlns:a16="http://schemas.microsoft.com/office/drawing/2014/main" id="{A73263C3-D03B-B912-107B-31F6DF9C4981}"/>
              </a:ext>
            </a:extLst>
          </p:cNvPr>
          <p:cNvSpPr/>
          <p:nvPr/>
        </p:nvSpPr>
        <p:spPr>
          <a:xfrm>
            <a:off x="1376041" y="5951901"/>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3 - Planté en mai 2024</a:t>
            </a:r>
            <a:endParaRPr lang="en-US" sz="1600" dirty="0"/>
          </a:p>
        </p:txBody>
      </p:sp>
      <p:sp>
        <p:nvSpPr>
          <p:cNvPr id="18" name="Rectangle 17">
            <a:extLst>
              <a:ext uri="{FF2B5EF4-FFF2-40B4-BE49-F238E27FC236}">
                <a16:creationId xmlns:a16="http://schemas.microsoft.com/office/drawing/2014/main" id="{0E887EA1-DB47-9977-098A-E7DBACB0D6BA}"/>
              </a:ext>
            </a:extLst>
          </p:cNvPr>
          <p:cNvSpPr/>
          <p:nvPr/>
        </p:nvSpPr>
        <p:spPr>
          <a:xfrm>
            <a:off x="2871703" y="5160498"/>
            <a:ext cx="4030735"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1 – Surveillance de la version 2.5 prévue pour juin 2026</a:t>
            </a:r>
            <a:endParaRPr lang="en-US" sz="1600" dirty="0"/>
          </a:p>
        </p:txBody>
      </p:sp>
      <p:sp>
        <p:nvSpPr>
          <p:cNvPr id="20" name="Rectangle 19">
            <a:extLst>
              <a:ext uri="{FF2B5EF4-FFF2-40B4-BE49-F238E27FC236}">
                <a16:creationId xmlns:a16="http://schemas.microsoft.com/office/drawing/2014/main" id="{7C85D940-D10F-8F38-505A-9AAAF8C846AE}"/>
              </a:ext>
            </a:extLst>
          </p:cNvPr>
          <p:cNvSpPr/>
          <p:nvPr/>
        </p:nvSpPr>
        <p:spPr>
          <a:xfrm>
            <a:off x="3440907" y="5555268"/>
            <a:ext cx="4223530"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2 – Surveillance Y2.5 prévue pour septembre 2026</a:t>
            </a:r>
            <a:endParaRPr lang="en-US" sz="1600" dirty="0"/>
          </a:p>
        </p:txBody>
      </p:sp>
      <p:sp>
        <p:nvSpPr>
          <p:cNvPr id="22" name="Rectangle 21">
            <a:extLst>
              <a:ext uri="{FF2B5EF4-FFF2-40B4-BE49-F238E27FC236}">
                <a16:creationId xmlns:a16="http://schemas.microsoft.com/office/drawing/2014/main" id="{6863508A-E9B9-E0CA-0D48-CB54936E5773}"/>
              </a:ext>
            </a:extLst>
          </p:cNvPr>
          <p:cNvSpPr/>
          <p:nvPr/>
        </p:nvSpPr>
        <p:spPr>
          <a:xfrm>
            <a:off x="4037653" y="5950038"/>
            <a:ext cx="4260253" cy="415128"/>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600" dirty="0">
                <a:ea typeface="Calibri"/>
                <a:cs typeface="Calibri"/>
              </a:rPr>
              <a:t>Site 3 – Surveillance Y2.5 Prévue pour novembre 2026</a:t>
            </a:r>
            <a:endParaRPr lang="en-US" sz="1600" dirty="0"/>
          </a:p>
        </p:txBody>
      </p:sp>
      <p:sp>
        <p:nvSpPr>
          <p:cNvPr id="12" name="TextBox 11">
            <a:extLst>
              <a:ext uri="{FF2B5EF4-FFF2-40B4-BE49-F238E27FC236}">
                <a16:creationId xmlns:a16="http://schemas.microsoft.com/office/drawing/2014/main" id="{D9A9B27A-8B23-6156-AE45-63799AB7F56D}"/>
              </a:ext>
            </a:extLst>
          </p:cNvPr>
          <p:cNvSpPr txBox="1"/>
          <p:nvPr/>
        </p:nvSpPr>
        <p:spPr>
          <a:xfrm>
            <a:off x="7558520" y="4250501"/>
            <a:ext cx="48473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ea typeface="Calibri"/>
                <a:cs typeface="Calibri"/>
              </a:rPr>
              <a:t>Surveiller par section dans un seul site de restauration</a:t>
            </a:r>
            <a:endParaRPr lang="en-US" dirty="0">
              <a:ea typeface="Calibri"/>
              <a:cs typeface="Calibri"/>
            </a:endParaRPr>
          </a:p>
        </p:txBody>
      </p:sp>
    </p:spTree>
    <p:extLst>
      <p:ext uri="{BB962C8B-B14F-4D97-AF65-F5344CB8AC3E}">
        <p14:creationId xmlns:p14="http://schemas.microsoft.com/office/powerpoint/2010/main" val="319343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BFC1-5EFE-994C-F969-8E20496C09E7}"/>
              </a:ext>
            </a:extLst>
          </p:cNvPr>
          <p:cNvSpPr>
            <a:spLocks noGrp="1"/>
          </p:cNvSpPr>
          <p:nvPr>
            <p:ph type="title"/>
          </p:nvPr>
        </p:nvSpPr>
        <p:spPr/>
        <p:txBody>
          <a:bodyPr/>
          <a:lstStyle/>
          <a:p>
            <a:r>
              <a:rPr lang="fr-FR" dirty="0">
                <a:solidFill>
                  <a:srgbClr val="3C8689"/>
                </a:solidFill>
                <a:ea typeface="Calibri Light"/>
                <a:cs typeface="Calibri Light"/>
              </a:rPr>
              <a:t>Rappels de chronologie – Données socio-économiques</a:t>
            </a:r>
            <a:endParaRPr lang="en-US" dirty="0">
              <a:solidFill>
                <a:srgbClr val="3C8689"/>
              </a:solidFill>
            </a:endParaRPr>
          </a:p>
        </p:txBody>
      </p:sp>
      <p:sp>
        <p:nvSpPr>
          <p:cNvPr id="3" name="Content Placeholder 2">
            <a:extLst>
              <a:ext uri="{FF2B5EF4-FFF2-40B4-BE49-F238E27FC236}">
                <a16:creationId xmlns:a16="http://schemas.microsoft.com/office/drawing/2014/main" id="{B44B4581-E1A8-B44A-FC85-8952BF28AA43}"/>
              </a:ext>
            </a:extLst>
          </p:cNvPr>
          <p:cNvSpPr>
            <a:spLocks noGrp="1"/>
          </p:cNvSpPr>
          <p:nvPr>
            <p:ph idx="1"/>
          </p:nvPr>
        </p:nvSpPr>
        <p:spPr>
          <a:xfrm>
            <a:off x="838200" y="1825625"/>
            <a:ext cx="5660554" cy="4351338"/>
          </a:xfrm>
        </p:spPr>
        <p:txBody>
          <a:bodyPr vert="horz" lIns="91440" tIns="45720" rIns="91440" bIns="45720" rtlCol="0" anchor="t">
            <a:normAutofit lnSpcReduction="10000"/>
          </a:bodyPr>
          <a:lstStyle/>
          <a:p>
            <a:r>
              <a:rPr lang="en-US" dirty="0">
                <a:ea typeface="Calibri"/>
                <a:cs typeface="Calibri"/>
              </a:rPr>
              <a:t>Données Workday</a:t>
            </a:r>
          </a:p>
          <a:p>
            <a:pPr lvl="1"/>
            <a:r>
              <a:rPr lang="fr-FR" dirty="0">
                <a:ea typeface="Calibri"/>
                <a:cs typeface="Calibri"/>
              </a:rPr>
              <a:t>Téléchargé dans IMP </a:t>
            </a:r>
            <a:r>
              <a:rPr lang="fr-FR" b="1" dirty="0">
                <a:ea typeface="Calibri"/>
                <a:cs typeface="Calibri"/>
              </a:rPr>
              <a:t>chaque trimestre </a:t>
            </a:r>
            <a:r>
              <a:rPr lang="fr-FR" dirty="0">
                <a:ea typeface="Calibri"/>
                <a:cs typeface="Calibri"/>
              </a:rPr>
              <a:t>couvrant tous les travaux qui ont eu lieu au cours du trimestre, y compris la plantation, l’entretien, la surveillance, </a:t>
            </a:r>
            <a:r>
              <a:rPr lang="fr-FR" dirty="0" err="1">
                <a:ea typeface="Calibri"/>
                <a:cs typeface="Calibri"/>
              </a:rPr>
              <a:t>etc</a:t>
            </a:r>
            <a:endParaRPr lang="fr-FR" dirty="0">
              <a:ea typeface="Calibri"/>
              <a:cs typeface="Calibri"/>
            </a:endParaRPr>
          </a:p>
          <a:p>
            <a:pPr>
              <a:buFont typeface="Courier New" panose="020B0604020202020204" pitchFamily="34" charset="0"/>
              <a:buChar char="o"/>
            </a:pPr>
            <a:r>
              <a:rPr lang="fr-FR" dirty="0">
                <a:ea typeface="Calibri"/>
                <a:cs typeface="Calibri"/>
              </a:rPr>
              <a:t>Données des partenaires de restauration socio-économique</a:t>
            </a:r>
          </a:p>
          <a:p>
            <a:pPr lvl="1">
              <a:buFont typeface="Courier New" panose="020B0604020202020204" pitchFamily="34" charset="0"/>
              <a:buChar char="o"/>
            </a:pPr>
            <a:r>
              <a:rPr lang="fr-FR" dirty="0">
                <a:ea typeface="Calibri"/>
                <a:cs typeface="Calibri"/>
              </a:rPr>
              <a:t>Téléchargé dans l’IMP </a:t>
            </a:r>
            <a:r>
              <a:rPr lang="fr-FR" b="1" dirty="0">
                <a:ea typeface="Calibri"/>
                <a:cs typeface="Calibri"/>
              </a:rPr>
              <a:t>une fois par an </a:t>
            </a:r>
            <a:r>
              <a:rPr lang="fr-FR" dirty="0">
                <a:ea typeface="Calibri"/>
                <a:cs typeface="Calibri"/>
              </a:rPr>
              <a:t>dans le cadre des rapports du trimestre 4 (à remettre en janvier). Les données sont pour toute l’année</a:t>
            </a:r>
            <a:endParaRPr lang="en-US" dirty="0">
              <a:ea typeface="Calibri"/>
              <a:cs typeface="Calibri"/>
            </a:endParaRPr>
          </a:p>
        </p:txBody>
      </p:sp>
      <p:sp>
        <p:nvSpPr>
          <p:cNvPr id="4" name="Slide Number Placeholder 3">
            <a:extLst>
              <a:ext uri="{FF2B5EF4-FFF2-40B4-BE49-F238E27FC236}">
                <a16:creationId xmlns:a16="http://schemas.microsoft.com/office/drawing/2014/main" id="{F6F654DD-4793-48FD-C181-E2EA968D9C41}"/>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7" name="Picture 6">
            <a:extLst>
              <a:ext uri="{FF2B5EF4-FFF2-40B4-BE49-F238E27FC236}">
                <a16:creationId xmlns:a16="http://schemas.microsoft.com/office/drawing/2014/main" id="{606030D0-0890-965F-3CD2-AD93DEBD00A7}"/>
              </a:ext>
            </a:extLst>
          </p:cNvPr>
          <p:cNvPicPr>
            <a:picLocks noChangeAspect="1"/>
          </p:cNvPicPr>
          <p:nvPr/>
        </p:nvPicPr>
        <p:blipFill>
          <a:blip r:embed="rId2"/>
          <a:stretch>
            <a:fillRect/>
          </a:stretch>
        </p:blipFill>
        <p:spPr>
          <a:xfrm>
            <a:off x="7503302" y="4097785"/>
            <a:ext cx="3014702" cy="613655"/>
          </a:xfrm>
          <a:prstGeom prst="rect">
            <a:avLst/>
          </a:prstGeom>
        </p:spPr>
      </p:pic>
      <p:pic>
        <p:nvPicPr>
          <p:cNvPr id="8" name="Picture 7">
            <a:extLst>
              <a:ext uri="{FF2B5EF4-FFF2-40B4-BE49-F238E27FC236}">
                <a16:creationId xmlns:a16="http://schemas.microsoft.com/office/drawing/2014/main" id="{E4CEBFB7-8C74-A81C-8D63-DEC0EF99D466}"/>
              </a:ext>
            </a:extLst>
          </p:cNvPr>
          <p:cNvPicPr>
            <a:picLocks noChangeAspect="1"/>
          </p:cNvPicPr>
          <p:nvPr/>
        </p:nvPicPr>
        <p:blipFill>
          <a:blip r:embed="rId3"/>
          <a:stretch>
            <a:fillRect/>
          </a:stretch>
        </p:blipFill>
        <p:spPr>
          <a:xfrm>
            <a:off x="8294867" y="4711440"/>
            <a:ext cx="1431572" cy="1886787"/>
          </a:xfrm>
          <a:prstGeom prst="rect">
            <a:avLst/>
          </a:prstGeom>
        </p:spPr>
      </p:pic>
      <p:pic>
        <p:nvPicPr>
          <p:cNvPr id="9" name="Picture 8">
            <a:extLst>
              <a:ext uri="{FF2B5EF4-FFF2-40B4-BE49-F238E27FC236}">
                <a16:creationId xmlns:a16="http://schemas.microsoft.com/office/drawing/2014/main" id="{F000B883-169F-C1D9-911B-396DAB671149}"/>
              </a:ext>
            </a:extLst>
          </p:cNvPr>
          <p:cNvPicPr>
            <a:picLocks noChangeAspect="1"/>
          </p:cNvPicPr>
          <p:nvPr/>
        </p:nvPicPr>
        <p:blipFill>
          <a:blip r:embed="rId4"/>
          <a:stretch>
            <a:fillRect/>
          </a:stretch>
        </p:blipFill>
        <p:spPr>
          <a:xfrm>
            <a:off x="7118566" y="1721709"/>
            <a:ext cx="1492034" cy="2242704"/>
          </a:xfrm>
          <a:prstGeom prst="rect">
            <a:avLst/>
          </a:prstGeom>
        </p:spPr>
      </p:pic>
      <p:pic>
        <p:nvPicPr>
          <p:cNvPr id="10" name="Picture 9">
            <a:extLst>
              <a:ext uri="{FF2B5EF4-FFF2-40B4-BE49-F238E27FC236}">
                <a16:creationId xmlns:a16="http://schemas.microsoft.com/office/drawing/2014/main" id="{B7AC58AD-6925-FCFC-2012-91C9BD21867A}"/>
              </a:ext>
            </a:extLst>
          </p:cNvPr>
          <p:cNvPicPr>
            <a:picLocks noChangeAspect="1"/>
          </p:cNvPicPr>
          <p:nvPr/>
        </p:nvPicPr>
        <p:blipFill>
          <a:blip r:embed="rId5"/>
          <a:stretch>
            <a:fillRect/>
          </a:stretch>
        </p:blipFill>
        <p:spPr>
          <a:xfrm>
            <a:off x="8804158" y="1690688"/>
            <a:ext cx="1634741" cy="2242704"/>
          </a:xfrm>
          <a:prstGeom prst="rect">
            <a:avLst/>
          </a:prstGeom>
        </p:spPr>
      </p:pic>
      <p:sp>
        <p:nvSpPr>
          <p:cNvPr id="11" name="TextBox 10">
            <a:extLst>
              <a:ext uri="{FF2B5EF4-FFF2-40B4-BE49-F238E27FC236}">
                <a16:creationId xmlns:a16="http://schemas.microsoft.com/office/drawing/2014/main" id="{63C0EDC8-3E13-6BBD-0032-FF4B9450E21C}"/>
              </a:ext>
            </a:extLst>
          </p:cNvPr>
          <p:cNvSpPr txBox="1"/>
          <p:nvPr/>
        </p:nvSpPr>
        <p:spPr>
          <a:xfrm>
            <a:off x="6498754" y="1393534"/>
            <a:ext cx="2197249" cy="276999"/>
          </a:xfrm>
          <a:prstGeom prst="rect">
            <a:avLst/>
          </a:prstGeom>
          <a:noFill/>
        </p:spPr>
        <p:txBody>
          <a:bodyPr wrap="square">
            <a:spAutoFit/>
          </a:bodyPr>
          <a:lstStyle>
            <a:defPPr>
              <a:defRPr lang="en-US"/>
            </a:defPPr>
            <a:lvl2pPr lvl="1">
              <a:defRPr sz="1200" b="1">
                <a:latin typeface="Proxima Nova Lt"/>
              </a:defRPr>
            </a:lvl2pPr>
          </a:lstStyle>
          <a:p>
            <a:pPr lvl="1"/>
            <a:r>
              <a:rPr lang="en-US"/>
              <a:t>Project level Workdays</a:t>
            </a:r>
          </a:p>
        </p:txBody>
      </p:sp>
      <p:sp>
        <p:nvSpPr>
          <p:cNvPr id="12" name="TextBox 11">
            <a:extLst>
              <a:ext uri="{FF2B5EF4-FFF2-40B4-BE49-F238E27FC236}">
                <a16:creationId xmlns:a16="http://schemas.microsoft.com/office/drawing/2014/main" id="{FCA77051-4D8A-50CB-62A5-1572612071A0}"/>
              </a:ext>
            </a:extLst>
          </p:cNvPr>
          <p:cNvSpPr txBox="1"/>
          <p:nvPr/>
        </p:nvSpPr>
        <p:spPr>
          <a:xfrm>
            <a:off x="8610600" y="1381055"/>
            <a:ext cx="2024149" cy="276999"/>
          </a:xfrm>
          <a:prstGeom prst="rect">
            <a:avLst/>
          </a:prstGeom>
          <a:noFill/>
        </p:spPr>
        <p:txBody>
          <a:bodyPr wrap="square">
            <a:spAutoFit/>
          </a:bodyPr>
          <a:lstStyle/>
          <a:p>
            <a:pPr lvl="1"/>
            <a:r>
              <a:rPr lang="en-US" sz="1200" b="1">
                <a:latin typeface="Proxima Nova Lt"/>
              </a:rPr>
              <a:t>Site level Workdays</a:t>
            </a:r>
            <a:endParaRPr lang="en-US" sz="1200" b="1"/>
          </a:p>
        </p:txBody>
      </p:sp>
    </p:spTree>
    <p:extLst>
      <p:ext uri="{BB962C8B-B14F-4D97-AF65-F5344CB8AC3E}">
        <p14:creationId xmlns:p14="http://schemas.microsoft.com/office/powerpoint/2010/main" val="297415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01318-55AF-5D86-9EC7-49F168A07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B8007-DE41-53D2-FE03-9068F5D7B645}"/>
              </a:ext>
            </a:extLst>
          </p:cNvPr>
          <p:cNvSpPr>
            <a:spLocks noGrp="1"/>
          </p:cNvSpPr>
          <p:nvPr>
            <p:ph type="title"/>
          </p:nvPr>
        </p:nvSpPr>
        <p:spPr>
          <a:xfrm>
            <a:off x="838200" y="365125"/>
            <a:ext cx="11121527" cy="1343924"/>
          </a:xfrm>
        </p:spPr>
        <p:txBody>
          <a:bodyPr/>
          <a:lstStyle/>
          <a:p>
            <a:r>
              <a:rPr lang="fr-FR" dirty="0">
                <a:solidFill>
                  <a:srgbClr val="3C8689"/>
                </a:solidFill>
                <a:ea typeface="Calibri Light"/>
                <a:cs typeface="Calibri Light"/>
              </a:rPr>
              <a:t>Plantation d’arbres et de graines, y compris la plantation intercalaire</a:t>
            </a:r>
            <a:endParaRPr lang="en-US" dirty="0">
              <a:solidFill>
                <a:srgbClr val="3C8689"/>
              </a:solidFill>
            </a:endParaRPr>
          </a:p>
        </p:txBody>
      </p:sp>
      <p:sp>
        <p:nvSpPr>
          <p:cNvPr id="3" name="Content Placeholder 2">
            <a:extLst>
              <a:ext uri="{FF2B5EF4-FFF2-40B4-BE49-F238E27FC236}">
                <a16:creationId xmlns:a16="http://schemas.microsoft.com/office/drawing/2014/main" id="{30EF6B18-917A-55E4-0262-DCE03FA8F4AA}"/>
              </a:ext>
            </a:extLst>
          </p:cNvPr>
          <p:cNvSpPr>
            <a:spLocks noGrp="1"/>
          </p:cNvSpPr>
          <p:nvPr>
            <p:ph idx="1"/>
          </p:nvPr>
        </p:nvSpPr>
        <p:spPr/>
        <p:txBody>
          <a:bodyPr vert="horz" lIns="91440" tIns="45720" rIns="91440" bIns="45720" rtlCol="0" anchor="t">
            <a:normAutofit/>
          </a:bodyPr>
          <a:lstStyle/>
          <a:p>
            <a:r>
              <a:rPr lang="fr-FR" dirty="0">
                <a:ea typeface="Calibri"/>
                <a:cs typeface="Calibri"/>
              </a:rPr>
              <a:t>Les données sur la plantation d’arbres et d’ensemencements sont déclarées chaque trimestre dans le IMP au fur et à mesure qu’elles se produisent</a:t>
            </a:r>
          </a:p>
          <a:p>
            <a:pPr lvl="1"/>
            <a:r>
              <a:rPr lang="fr-FR" dirty="0">
                <a:ea typeface="Calibri"/>
                <a:cs typeface="Calibri"/>
              </a:rPr>
              <a:t>Divisé par site
Comprend les noms scientifiques et le décompte de chaque espèce plantée</a:t>
            </a:r>
          </a:p>
          <a:p>
            <a:r>
              <a:rPr lang="fr-FR" dirty="0">
                <a:ea typeface="Calibri"/>
                <a:cs typeface="Calibri"/>
              </a:rPr>
              <a:t>La plantation intercalaire (plantation effectuée pour remplacer les arbres morts) est signalée de la même manière, lorsqu’elle se produit</a:t>
            </a:r>
          </a:p>
          <a:p>
            <a:pPr lvl="1"/>
            <a:r>
              <a:rPr lang="fr-FR" dirty="0">
                <a:ea typeface="Calibri"/>
                <a:cs typeface="Calibri"/>
              </a:rPr>
              <a:t>Le cycle de surveillance de l’arborescence ne démarre pas la chronologie de la surveillance de l’arborescence</a:t>
            </a:r>
            <a:endParaRPr lang="en-US" dirty="0">
              <a:ea typeface="Calibri"/>
              <a:cs typeface="Calibri"/>
            </a:endParaRPr>
          </a:p>
        </p:txBody>
      </p:sp>
      <p:sp>
        <p:nvSpPr>
          <p:cNvPr id="4" name="Slide Number Placeholder 3">
            <a:extLst>
              <a:ext uri="{FF2B5EF4-FFF2-40B4-BE49-F238E27FC236}">
                <a16:creationId xmlns:a16="http://schemas.microsoft.com/office/drawing/2014/main" id="{3DE53219-231B-EB86-F0D7-E628F1009FB4}"/>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144652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C2E2B8-82A4-91A7-10A1-1E423872F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1A13D-69D0-02D9-C859-58EFBC26E56F}"/>
              </a:ext>
            </a:extLst>
          </p:cNvPr>
          <p:cNvSpPr>
            <a:spLocks noGrp="1"/>
          </p:cNvSpPr>
          <p:nvPr>
            <p:ph type="title"/>
          </p:nvPr>
        </p:nvSpPr>
        <p:spPr>
          <a:xfrm>
            <a:off x="838200" y="365125"/>
            <a:ext cx="11121527" cy="1343924"/>
          </a:xfrm>
        </p:spPr>
        <p:txBody>
          <a:bodyPr/>
          <a:lstStyle/>
          <a:p>
            <a:r>
              <a:rPr lang="en-US">
                <a:solidFill>
                  <a:srgbClr val="3C8689"/>
                </a:solidFill>
                <a:ea typeface="Calibri Light"/>
                <a:cs typeface="Calibri Light"/>
              </a:rPr>
              <a:t>Estimating Rates of ANR</a:t>
            </a:r>
            <a:endParaRPr lang="en-US">
              <a:solidFill>
                <a:srgbClr val="3C8689"/>
              </a:solidFill>
            </a:endParaRPr>
          </a:p>
        </p:txBody>
      </p:sp>
      <p:sp>
        <p:nvSpPr>
          <p:cNvPr id="3" name="Content Placeholder 2">
            <a:extLst>
              <a:ext uri="{FF2B5EF4-FFF2-40B4-BE49-F238E27FC236}">
                <a16:creationId xmlns:a16="http://schemas.microsoft.com/office/drawing/2014/main" id="{B2682470-23E5-E6E2-AD26-EEAF1F2800FD}"/>
              </a:ext>
            </a:extLst>
          </p:cNvPr>
          <p:cNvSpPr>
            <a:spLocks noGrp="1"/>
          </p:cNvSpPr>
          <p:nvPr>
            <p:ph idx="1"/>
          </p:nvPr>
        </p:nvSpPr>
        <p:spPr>
          <a:xfrm>
            <a:off x="6600825" y="1642265"/>
            <a:ext cx="4838700" cy="4351338"/>
          </a:xfrm>
        </p:spPr>
        <p:txBody>
          <a:bodyPr vert="horz" lIns="91440" tIns="45720" rIns="91440" bIns="45720" rtlCol="0" anchor="t">
            <a:normAutofit fontScale="92500" lnSpcReduction="20000"/>
          </a:bodyPr>
          <a:lstStyle/>
          <a:p>
            <a:pPr marL="0" indent="0">
              <a:buNone/>
            </a:pPr>
            <a:r>
              <a:rPr lang="en-US" b="1">
                <a:solidFill>
                  <a:schemeClr val="accent1"/>
                </a:solidFill>
                <a:ea typeface="Calibri"/>
                <a:cs typeface="Calibri"/>
              </a:rPr>
              <a:t>Now (Starting at Q2/2025)</a:t>
            </a:r>
            <a:endParaRPr lang="en-US">
              <a:solidFill>
                <a:schemeClr val="accent1"/>
              </a:solidFill>
              <a:ea typeface="Calibri"/>
              <a:cs typeface="Calibri"/>
            </a:endParaRPr>
          </a:p>
          <a:p>
            <a:r>
              <a:rPr lang="en-US">
                <a:ea typeface="Calibri"/>
                <a:cs typeface="Calibri"/>
              </a:rPr>
              <a:t>2 pieces of information are required to estimate ANR</a:t>
            </a:r>
          </a:p>
          <a:p>
            <a:pPr marL="914400" lvl="1" indent="-457200">
              <a:buAutoNum type="arabicPeriod"/>
            </a:pPr>
            <a:r>
              <a:rPr lang="en-US">
                <a:ea typeface="Calibri"/>
                <a:cs typeface="Calibri"/>
              </a:rPr>
              <a:t>A conservative estimate of the number of trees expected from ANR per hectare and the number of hectares it applies to. </a:t>
            </a:r>
            <a:r>
              <a:rPr lang="en-US" b="1">
                <a:ea typeface="Calibri"/>
                <a:cs typeface="Calibri"/>
              </a:rPr>
              <a:t>Number calculated from baseline monitoring data (PPC Global Monitoring team)</a:t>
            </a:r>
          </a:p>
          <a:p>
            <a:pPr marL="914400" lvl="2" indent="0">
              <a:buNone/>
            </a:pPr>
            <a:r>
              <a:rPr lang="en-US">
                <a:ea typeface="Calibri"/>
                <a:cs typeface="Calibri"/>
              </a:rPr>
              <a:t> </a:t>
            </a:r>
          </a:p>
          <a:p>
            <a:pPr lvl="1">
              <a:buFont typeface="Arial" panose="020B0604020202020204" pitchFamily="34" charset="0"/>
              <a:buAutoNum type="arabicPeriod"/>
            </a:pPr>
            <a:r>
              <a:rPr lang="en-US">
                <a:ea typeface="Calibri"/>
                <a:cs typeface="Calibri"/>
              </a:rPr>
              <a:t>Evidence that the 'assist' occurred (Ex: photos showing the installation of fire breaks or fences)</a:t>
            </a:r>
          </a:p>
        </p:txBody>
      </p:sp>
      <p:sp>
        <p:nvSpPr>
          <p:cNvPr id="4" name="Slide Number Placeholder 3">
            <a:extLst>
              <a:ext uri="{FF2B5EF4-FFF2-40B4-BE49-F238E27FC236}">
                <a16:creationId xmlns:a16="http://schemas.microsoft.com/office/drawing/2014/main" id="{225E427D-E30C-9E48-62B4-E8495F17A12D}"/>
              </a:ext>
            </a:extLst>
          </p:cNvPr>
          <p:cNvSpPr>
            <a:spLocks noGrp="1"/>
          </p:cNvSpPr>
          <p:nvPr>
            <p:ph type="sldNum" sz="quarter" idx="12"/>
          </p:nvPr>
        </p:nvSpPr>
        <p:spPr/>
        <p:txBody>
          <a:bodyPr/>
          <a:lstStyle/>
          <a:p>
            <a:fld id="{330EA680-D336-4FF7-8B7A-9848BB0A1C32}" type="slidenum">
              <a:rPr lang="en-US" smtClean="0"/>
              <a:t>18</a:t>
            </a:fld>
            <a:endParaRPr lang="en-US"/>
          </a:p>
        </p:txBody>
      </p:sp>
      <p:sp>
        <p:nvSpPr>
          <p:cNvPr id="5" name="TextBox 4">
            <a:extLst>
              <a:ext uri="{FF2B5EF4-FFF2-40B4-BE49-F238E27FC236}">
                <a16:creationId xmlns:a16="http://schemas.microsoft.com/office/drawing/2014/main" id="{8921E131-F437-2E68-7B1F-8652CDF795BD}"/>
              </a:ext>
            </a:extLst>
          </p:cNvPr>
          <p:cNvSpPr txBox="1"/>
          <p:nvPr/>
        </p:nvSpPr>
        <p:spPr>
          <a:xfrm>
            <a:off x="1228259" y="5902705"/>
            <a:ext cx="9704728"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Calibri"/>
                <a:cs typeface="Calibri"/>
              </a:rPr>
              <a:t>ANR estimates should be </a:t>
            </a:r>
            <a:r>
              <a:rPr lang="en-US" b="1">
                <a:solidFill>
                  <a:schemeClr val="bg1"/>
                </a:solidFill>
                <a:ea typeface="Calibri"/>
                <a:cs typeface="Calibri"/>
              </a:rPr>
              <a:t>conservative </a:t>
            </a:r>
            <a:r>
              <a:rPr lang="en-US">
                <a:solidFill>
                  <a:schemeClr val="bg1"/>
                </a:solidFill>
                <a:ea typeface="Calibri"/>
                <a:cs typeface="Calibri"/>
              </a:rPr>
              <a:t>because that number is what your project is expected to </a:t>
            </a:r>
            <a:r>
              <a:rPr lang="en-US" b="1">
                <a:solidFill>
                  <a:schemeClr val="bg1"/>
                </a:solidFill>
                <a:ea typeface="Calibri"/>
                <a:cs typeface="Calibri"/>
              </a:rPr>
              <a:t>deliver</a:t>
            </a:r>
            <a:r>
              <a:rPr lang="en-US">
                <a:solidFill>
                  <a:schemeClr val="bg1"/>
                </a:solidFill>
                <a:ea typeface="Calibri"/>
                <a:cs typeface="Calibri"/>
              </a:rPr>
              <a:t>. Overestimating early can lead to problems later if trees don't regenerate at the expected rate</a:t>
            </a:r>
          </a:p>
        </p:txBody>
      </p:sp>
      <p:sp>
        <p:nvSpPr>
          <p:cNvPr id="6" name="Content Placeholder 2">
            <a:extLst>
              <a:ext uri="{FF2B5EF4-FFF2-40B4-BE49-F238E27FC236}">
                <a16:creationId xmlns:a16="http://schemas.microsoft.com/office/drawing/2014/main" id="{100E23FA-5EB7-4EF1-92FA-35EE6067DDDD}"/>
              </a:ext>
            </a:extLst>
          </p:cNvPr>
          <p:cNvSpPr txBox="1">
            <a:spLocks/>
          </p:cNvSpPr>
          <p:nvPr/>
        </p:nvSpPr>
        <p:spPr>
          <a:xfrm>
            <a:off x="865528" y="1642265"/>
            <a:ext cx="4838700" cy="43513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ea typeface="Calibri"/>
                <a:cs typeface="Calibri"/>
              </a:rPr>
              <a:t>Before</a:t>
            </a:r>
          </a:p>
          <a:p>
            <a:r>
              <a:rPr lang="en-US">
                <a:ea typeface="Calibri"/>
                <a:cs typeface="Calibri"/>
              </a:rPr>
              <a:t>2 pieces of information are required to estimate ANR</a:t>
            </a:r>
          </a:p>
          <a:p>
            <a:pPr marL="914400" lvl="1" indent="-457200">
              <a:buFont typeface="Arial" panose="020B0604020202020204" pitchFamily="34" charset="0"/>
              <a:buAutoNum type="arabicPeriod"/>
            </a:pPr>
            <a:r>
              <a:rPr lang="en-US">
                <a:ea typeface="Calibri"/>
                <a:cs typeface="Calibri"/>
              </a:rPr>
              <a:t>Explanation of how you got to the estimated number of trees per HA for ANR and the number of HA with ANR expected. Evidence can include scientific articles, plots established in the field for estimates, and/or previous restoration work in the area. </a:t>
            </a:r>
          </a:p>
          <a:p>
            <a:pPr marL="914400" lvl="1" indent="-457200">
              <a:buFont typeface="Arial" panose="020B0604020202020204" pitchFamily="34" charset="0"/>
              <a:buAutoNum type="arabicPeriod"/>
            </a:pPr>
            <a:endParaRPr lang="en-US">
              <a:ea typeface="Calibri"/>
              <a:cs typeface="Calibri"/>
            </a:endParaRPr>
          </a:p>
          <a:p>
            <a:pPr marL="914400" lvl="1" indent="-457200">
              <a:buFont typeface="Arial" panose="020B0604020202020204" pitchFamily="34" charset="0"/>
              <a:buAutoNum type="arabicPeriod"/>
            </a:pPr>
            <a:r>
              <a:rPr lang="en-US">
                <a:ea typeface="Calibri"/>
                <a:cs typeface="Calibri"/>
              </a:rPr>
              <a:t>Evidence of activities in the field of the “assist” – which includes maintenance of the area, removal of invasive species, fencing, etc.</a:t>
            </a:r>
          </a:p>
          <a:p>
            <a:pPr lvl="1">
              <a:buFont typeface="Arial" panose="020B0604020202020204" pitchFamily="34" charset="0"/>
              <a:buAutoNum type="arabicPeriod"/>
            </a:pPr>
            <a:endParaRPr lang="en-US">
              <a:ea typeface="Calibri"/>
              <a:cs typeface="Calibri"/>
            </a:endParaRPr>
          </a:p>
        </p:txBody>
      </p:sp>
      <p:sp>
        <p:nvSpPr>
          <p:cNvPr id="7" name="Arrow: Right 6">
            <a:extLst>
              <a:ext uri="{FF2B5EF4-FFF2-40B4-BE49-F238E27FC236}">
                <a16:creationId xmlns:a16="http://schemas.microsoft.com/office/drawing/2014/main" id="{8E014C25-09E5-31B5-4FA3-36EE2BA1F70F}"/>
              </a:ext>
            </a:extLst>
          </p:cNvPr>
          <p:cNvSpPr/>
          <p:nvPr/>
        </p:nvSpPr>
        <p:spPr>
          <a:xfrm>
            <a:off x="5713910" y="1571731"/>
            <a:ext cx="733425"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03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758E-3AB3-D4D2-75E3-E1ABB20D2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6AD20-1BC8-8865-577E-53496D6CB68A}"/>
              </a:ext>
            </a:extLst>
          </p:cNvPr>
          <p:cNvSpPr>
            <a:spLocks noGrp="1"/>
          </p:cNvSpPr>
          <p:nvPr>
            <p:ph type="ctrTitle"/>
          </p:nvPr>
        </p:nvSpPr>
        <p:spPr>
          <a:xfrm>
            <a:off x="1524000" y="1122363"/>
            <a:ext cx="9144000" cy="1524613"/>
          </a:xfrm>
        </p:spPr>
        <p:txBody>
          <a:bodyPr>
            <a:normAutofit fontScale="90000"/>
          </a:bodyPr>
          <a:lstStyle/>
          <a:p>
            <a:r>
              <a:rPr lang="fr-FR" sz="5400" b="1" dirty="0">
                <a:solidFill>
                  <a:srgbClr val="3C8689"/>
                </a:solidFill>
                <a:latin typeface="Franklin Gothic Book"/>
                <a:cs typeface="Calibri Light"/>
              </a:rPr>
              <a:t>Surveillance des arbres – Année 2.5</a:t>
            </a:r>
            <a:endParaRPr lang="en-US" sz="5400" b="1" dirty="0">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15303DB6-6CD4-AF12-3EC0-4E160E2C84B2}"/>
              </a:ext>
            </a:extLst>
          </p:cNvPr>
          <p:cNvSpPr>
            <a:spLocks noGrp="1"/>
          </p:cNvSpPr>
          <p:nvPr>
            <p:ph type="subTitle" idx="1"/>
          </p:nvPr>
        </p:nvSpPr>
        <p:spPr>
          <a:xfrm>
            <a:off x="1524000" y="2647243"/>
            <a:ext cx="9144000" cy="2390219"/>
          </a:xfrm>
        </p:spPr>
        <p:txBody>
          <a:bodyPr vert="horz" lIns="91440" tIns="45720" rIns="91440" bIns="45720" rtlCol="0" anchor="t">
            <a:normAutofit fontScale="85000" lnSpcReduction="20000"/>
          </a:bodyPr>
          <a:lstStyle/>
          <a:p>
            <a:r>
              <a:rPr lang="fr-FR" sz="3200" dirty="0">
                <a:solidFill>
                  <a:srgbClr val="887B56"/>
                </a:solidFill>
                <a:latin typeface="Franklin Gothic Book"/>
                <a:cs typeface="Calibri"/>
              </a:rPr>
              <a:t>Comptes </a:t>
            </a:r>
            <a:r>
              <a:rPr lang="fr-FR" sz="3200" dirty="0" err="1">
                <a:solidFill>
                  <a:srgbClr val="887B56"/>
                </a:solidFill>
                <a:latin typeface="Franklin Gothic Book"/>
                <a:cs typeface="Calibri"/>
              </a:rPr>
              <a:t>Kobo</a:t>
            </a:r>
            <a:r>
              <a:rPr lang="fr-FR" sz="3200" dirty="0">
                <a:solidFill>
                  <a:srgbClr val="887B56"/>
                </a:solidFill>
                <a:latin typeface="Franklin Gothic Book"/>
                <a:cs typeface="Calibri"/>
              </a:rPr>
              <a:t> Toolbox
Nouveau format pour les corrections de données
Considérations pour la collecte de données au cours de l’année 2.5
Suivi de la régénération naturelle assistée
Erreurs courantes</a:t>
            </a:r>
            <a:endParaRPr lang="en-US" sz="3200" dirty="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0082B086-9DEE-32CA-6C64-9D94AA5F307E}"/>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8180C5E5-BF28-5224-7912-B459EB1DE270}"/>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80139923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b="1" dirty="0">
                <a:solidFill>
                  <a:srgbClr val="3C8689"/>
                </a:solidFill>
                <a:latin typeface="Franklin Gothic Book"/>
                <a:ea typeface="等线 Light"/>
                <a:cs typeface="Calibri Light"/>
              </a:rPr>
              <a:t>Ordre du jour:</a:t>
            </a:r>
          </a:p>
        </p:txBody>
      </p:sp>
      <p:sp>
        <p:nvSpPr>
          <p:cNvPr id="3" name="Subtitle 2"/>
          <p:cNvSpPr>
            <a:spLocks noGrp="1"/>
          </p:cNvSpPr>
          <p:nvPr>
            <p:ph idx="1"/>
          </p:nvPr>
        </p:nvSpPr>
        <p:spPr>
          <a:xfrm>
            <a:off x="838200" y="1824403"/>
            <a:ext cx="9391650" cy="3890712"/>
          </a:xfrm>
        </p:spPr>
        <p:txBody>
          <a:bodyPr vert="horz" lIns="91440" tIns="45720" rIns="91440" bIns="45720" rtlCol="0" anchor="t">
            <a:normAutofit fontScale="85000" lnSpcReduction="20000"/>
          </a:bodyPr>
          <a:lstStyle/>
          <a:p>
            <a:pPr marL="0" indent="0">
              <a:buNone/>
            </a:pPr>
            <a:r>
              <a:rPr lang="fr-FR" altLang="zh-CN" b="1" dirty="0">
                <a:solidFill>
                  <a:srgbClr val="887B56"/>
                </a:solidFill>
                <a:latin typeface="Franklin Gothic Book"/>
                <a:ea typeface="等线"/>
              </a:rPr>
              <a:t>Bienvenue
Plateforme de surveillance intégrée (IMP)/</a:t>
            </a:r>
            <a:r>
              <a:rPr lang="fr-FR" altLang="zh-CN" b="1" dirty="0" err="1">
                <a:solidFill>
                  <a:srgbClr val="887B56"/>
                </a:solidFill>
                <a:latin typeface="Franklin Gothic Book"/>
                <a:ea typeface="等线"/>
              </a:rPr>
              <a:t>TerraMatch</a:t>
            </a:r>
            <a:r>
              <a:rPr lang="fr-FR" altLang="zh-CN" b="1" dirty="0">
                <a:solidFill>
                  <a:srgbClr val="887B56"/>
                </a:solidFill>
                <a:latin typeface="Franklin Gothic Book"/>
                <a:ea typeface="等线"/>
              </a:rPr>
              <a:t>
Chronologie de la surveillance</a:t>
            </a:r>
            <a:endParaRPr lang="en-US">
              <a:ea typeface="Calibri" panose="020F0502020204030204"/>
              <a:cs typeface="Calibri" panose="020F0502020204030204"/>
            </a:endParaRPr>
          </a:p>
          <a:p>
            <a:pPr marL="0" indent="0">
              <a:buNone/>
            </a:pPr>
            <a:r>
              <a:rPr lang="fr-FR" altLang="zh-CN" b="1" dirty="0">
                <a:solidFill>
                  <a:srgbClr val="887B56"/>
                </a:solidFill>
                <a:latin typeface="Franklin Gothic Book"/>
                <a:ea typeface="等线"/>
              </a:rPr>
              <a:t> Dernières mises à jour et à quoi s’attendre en 2025
Surveillance des arbres au cours de l’année 2.5
 Y compris le suivi de la régénération naturelle assistée
Socio-économie
</a:t>
            </a:r>
            <a:r>
              <a:rPr lang="fr-FR" altLang="zh-CN" b="1">
                <a:solidFill>
                  <a:srgbClr val="887B56"/>
                </a:solidFill>
                <a:latin typeface="Franklin Gothic Book"/>
                <a:ea typeface="等线"/>
              </a:rPr>
              <a:t> Journées de travail et partenaires de la restauration</a:t>
            </a:r>
            <a:endParaRPr lang="en-US" altLang="zh-CN" b="1">
              <a:solidFill>
                <a:srgbClr val="887B56"/>
              </a:solidFill>
              <a:latin typeface="Franklin Gothic Book"/>
              <a:ea typeface="等线"/>
            </a:endParaRPr>
          </a:p>
          <a:p>
            <a:pPr marL="0" indent="0">
              <a:buNone/>
            </a:pPr>
            <a:r>
              <a:rPr lang="fr-FR" altLang="zh-CN" b="1" dirty="0">
                <a:solidFill>
                  <a:srgbClr val="887B56"/>
                </a:solidFill>
                <a:latin typeface="Franklin Gothic Book"/>
                <a:ea typeface="等线"/>
              </a:rPr>
              <a:t>  socio- économique
Discussion</a:t>
            </a:r>
            <a:endParaRPr lang="en-US" altLang="zh-CN" b="1" dirty="0">
              <a:solidFill>
                <a:srgbClr val="887B56"/>
              </a:solidFill>
              <a:latin typeface="Franklin Gothic Book"/>
              <a:ea typeface="等线"/>
            </a:endParaRPr>
          </a:p>
          <a:p>
            <a:pPr lvl="1">
              <a:buFont typeface="Courier New" panose="020B0604020202020204" pitchFamily="34" charset="0"/>
              <a:buChar char="o"/>
            </a:pPr>
            <a:endParaRPr lang="en-US" altLang="zh-CN" b="1" dirty="0">
              <a:solidFill>
                <a:srgbClr val="887B56"/>
              </a:solidFill>
              <a:latin typeface="Franklin Gothic Book"/>
              <a:ea typeface="等线"/>
            </a:endParaRPr>
          </a:p>
        </p:txBody>
      </p:sp>
      <p:pic>
        <p:nvPicPr>
          <p:cNvPr id="6" name="object 4">
            <a:extLst>
              <a:ext uri="{FF2B5EF4-FFF2-40B4-BE49-F238E27FC236}">
                <a16:creationId xmlns:a16="http://schemas.microsoft.com/office/drawing/2014/main" id="{C48937A8-2273-166A-373C-0525AD97AABF}"/>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C3F5626B-2F1D-513C-05BC-31344928FE2E}"/>
              </a:ext>
            </a:extLst>
          </p:cNvPr>
          <p:cNvSpPr>
            <a:spLocks noGrp="1"/>
          </p:cNvSpPr>
          <p:nvPr>
            <p:ph type="sldNum" sz="quarter" idx="12"/>
          </p:nvPr>
        </p:nvSpPr>
        <p:spPr/>
        <p:txBody>
          <a:bodyPr/>
          <a:lstStyle/>
          <a:p>
            <a:fld id="{9AF8F850-11A1-437A-A417-EB20E1C03707}" type="slidenum">
              <a:rPr lang="en-US" smtClean="0"/>
              <a:t>2</a:t>
            </a:fld>
            <a:endParaRPr lang="en-US"/>
          </a:p>
        </p:txBody>
      </p:sp>
    </p:spTree>
    <p:extLst>
      <p:ext uri="{BB962C8B-B14F-4D97-AF65-F5344CB8AC3E}">
        <p14:creationId xmlns:p14="http://schemas.microsoft.com/office/powerpoint/2010/main" val="226572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F2F-6C5D-2C5E-A84A-58E2A6ADDD29}"/>
              </a:ext>
            </a:extLst>
          </p:cNvPr>
          <p:cNvSpPr>
            <a:spLocks noGrp="1"/>
          </p:cNvSpPr>
          <p:nvPr>
            <p:ph type="title"/>
          </p:nvPr>
        </p:nvSpPr>
        <p:spPr/>
        <p:txBody>
          <a:bodyPr/>
          <a:lstStyle/>
          <a:p>
            <a:r>
              <a:rPr lang="fr-FR" dirty="0">
                <a:solidFill>
                  <a:srgbClr val="3C8689"/>
                </a:solidFill>
                <a:ea typeface="Calibri Light"/>
                <a:cs typeface="Calibri Light"/>
              </a:rPr>
              <a:t>Créez votre propre compte </a:t>
            </a:r>
            <a:r>
              <a:rPr lang="fr-FR" dirty="0" err="1">
                <a:solidFill>
                  <a:srgbClr val="3C8689"/>
                </a:solidFill>
                <a:ea typeface="Calibri Light"/>
                <a:cs typeface="Calibri Light"/>
              </a:rPr>
              <a:t>Kobo</a:t>
            </a:r>
            <a:endParaRPr lang="en-US" dirty="0">
              <a:solidFill>
                <a:srgbClr val="3C8689"/>
              </a:solidFill>
              <a:ea typeface="Calibri Light"/>
              <a:cs typeface="Calibri Light"/>
            </a:endParaRPr>
          </a:p>
        </p:txBody>
      </p:sp>
      <p:sp>
        <p:nvSpPr>
          <p:cNvPr id="3" name="Content Placeholder 2">
            <a:extLst>
              <a:ext uri="{FF2B5EF4-FFF2-40B4-BE49-F238E27FC236}">
                <a16:creationId xmlns:a16="http://schemas.microsoft.com/office/drawing/2014/main" id="{37DFAF56-9941-5738-302A-F93953D52753}"/>
              </a:ext>
            </a:extLst>
          </p:cNvPr>
          <p:cNvSpPr>
            <a:spLocks noGrp="1"/>
          </p:cNvSpPr>
          <p:nvPr>
            <p:ph idx="1"/>
          </p:nvPr>
        </p:nvSpPr>
        <p:spPr>
          <a:xfrm>
            <a:off x="838200" y="1825625"/>
            <a:ext cx="10515600" cy="1765300"/>
          </a:xfrm>
        </p:spPr>
        <p:txBody>
          <a:bodyPr vert="horz" lIns="91440" tIns="45720" rIns="91440" bIns="45720" rtlCol="0" anchor="t">
            <a:normAutofit/>
          </a:bodyPr>
          <a:lstStyle/>
          <a:p>
            <a:r>
              <a:rPr lang="fr-FR" dirty="0">
                <a:ea typeface="Calibri"/>
                <a:cs typeface="Calibri"/>
              </a:rPr>
              <a:t>Nous permet de voir qui télécharge quelles données et vous donne accès à vos données pour les corriger.</a:t>
            </a:r>
          </a:p>
          <a:p>
            <a:r>
              <a:rPr lang="en-US" dirty="0">
                <a:ea typeface="Calibri"/>
                <a:cs typeface="Calibri"/>
                <a:hlinkClick r:id="rId2"/>
              </a:rPr>
              <a:t>https://kf.kobotoolbox.org/accounts/login/</a:t>
            </a:r>
            <a:endParaRPr lang="en-US" dirty="0">
              <a:ea typeface="Calibri"/>
              <a:cs typeface="Calibri"/>
            </a:endParaRPr>
          </a:p>
          <a:p>
            <a:pPr marL="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B2C2C774-7D4A-CC1C-08AE-91FFEB27078B}"/>
              </a:ext>
            </a:extLst>
          </p:cNvPr>
          <p:cNvSpPr>
            <a:spLocks noGrp="1"/>
          </p:cNvSpPr>
          <p:nvPr>
            <p:ph type="sldNum" sz="quarter" idx="12"/>
          </p:nvPr>
        </p:nvSpPr>
        <p:spPr/>
        <p:txBody>
          <a:bodyPr/>
          <a:lstStyle/>
          <a:p>
            <a:fld id="{330EA680-D336-4FF7-8B7A-9848BB0A1C32}" type="slidenum">
              <a:rPr lang="en-US" smtClean="0"/>
              <a:t>20</a:t>
            </a:fld>
            <a:endParaRPr lang="en-US"/>
          </a:p>
        </p:txBody>
      </p:sp>
      <p:grpSp>
        <p:nvGrpSpPr>
          <p:cNvPr id="7" name="Group 6">
            <a:extLst>
              <a:ext uri="{FF2B5EF4-FFF2-40B4-BE49-F238E27FC236}">
                <a16:creationId xmlns:a16="http://schemas.microsoft.com/office/drawing/2014/main" id="{02A23B25-A3E5-ED10-916D-D67D85E65933}"/>
              </a:ext>
            </a:extLst>
          </p:cNvPr>
          <p:cNvGrpSpPr/>
          <p:nvPr/>
        </p:nvGrpSpPr>
        <p:grpSpPr>
          <a:xfrm>
            <a:off x="3365563" y="3310854"/>
            <a:ext cx="5664137" cy="2310765"/>
            <a:chOff x="1406387" y="2966896"/>
            <a:chExt cx="9379226" cy="3210067"/>
          </a:xfrm>
        </p:grpSpPr>
        <p:pic>
          <p:nvPicPr>
            <p:cNvPr id="5" name="Picture 4">
              <a:extLst>
                <a:ext uri="{FF2B5EF4-FFF2-40B4-BE49-F238E27FC236}">
                  <a16:creationId xmlns:a16="http://schemas.microsoft.com/office/drawing/2014/main" id="{1D1967C3-A003-77BB-3A37-82303563D20A}"/>
                </a:ext>
              </a:extLst>
            </p:cNvPr>
            <p:cNvPicPr>
              <a:picLocks noChangeAspect="1"/>
            </p:cNvPicPr>
            <p:nvPr/>
          </p:nvPicPr>
          <p:blipFill>
            <a:blip r:embed="rId3"/>
            <a:srcRect t="4593" b="3527"/>
            <a:stretch/>
          </p:blipFill>
          <p:spPr>
            <a:xfrm>
              <a:off x="1406387" y="2966896"/>
              <a:ext cx="9379226" cy="3210067"/>
            </a:xfrm>
            <a:prstGeom prst="rect">
              <a:avLst/>
            </a:prstGeom>
          </p:spPr>
        </p:pic>
        <p:sp>
          <p:nvSpPr>
            <p:cNvPr id="6" name="Rectangle: Rounded Corners 5">
              <a:extLst>
                <a:ext uri="{FF2B5EF4-FFF2-40B4-BE49-F238E27FC236}">
                  <a16:creationId xmlns:a16="http://schemas.microsoft.com/office/drawing/2014/main" id="{BF60D870-D0AE-3D70-1B40-0061F8549587}"/>
                </a:ext>
              </a:extLst>
            </p:cNvPr>
            <p:cNvSpPr/>
            <p:nvPr/>
          </p:nvSpPr>
          <p:spPr>
            <a:xfrm>
              <a:off x="5088836" y="5138530"/>
              <a:ext cx="788090" cy="2087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80DF6E8-2AAF-C927-C038-C17399E77881}"/>
              </a:ext>
            </a:extLst>
          </p:cNvPr>
          <p:cNvSpPr txBox="1"/>
          <p:nvPr/>
        </p:nvSpPr>
        <p:spPr>
          <a:xfrm>
            <a:off x="2068417" y="5621619"/>
            <a:ext cx="8258428" cy="1200329"/>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solidFill>
                  <a:schemeClr val="bg1"/>
                </a:solidFill>
                <a:ea typeface="Calibri"/>
                <a:cs typeface="Calibri"/>
              </a:rPr>
              <a:t>Soumettez le nom d’utilisateur créé au Chef de projet CI/WRI</a:t>
            </a:r>
            <a:br>
              <a:rPr lang="fr-FR" dirty="0">
                <a:solidFill>
                  <a:schemeClr val="bg1"/>
                </a:solidFill>
                <a:ea typeface="Calibri"/>
                <a:cs typeface="Calibri"/>
              </a:rPr>
            </a:br>
            <a:r>
              <a:rPr lang="fr-FR" dirty="0">
                <a:solidFill>
                  <a:schemeClr val="bg1"/>
                </a:solidFill>
                <a:ea typeface="Calibri"/>
                <a:cs typeface="Calibri"/>
              </a:rPr>
              <a:t>Une fois que vous avez soumis votre nom d’utilisateur, le chef de projet configurera votre compte afin que vous puissiez accéder aux formulaires que vous avez soumis via </a:t>
            </a:r>
            <a:r>
              <a:rPr lang="fr-FR" dirty="0" err="1">
                <a:solidFill>
                  <a:schemeClr val="bg1"/>
                </a:solidFill>
                <a:ea typeface="Calibri"/>
                <a:cs typeface="Calibri"/>
              </a:rPr>
              <a:t>KoboCollect</a:t>
            </a:r>
            <a:r>
              <a:rPr lang="fr-FR" dirty="0">
                <a:solidFill>
                  <a:schemeClr val="bg1"/>
                </a:solidFill>
                <a:ea typeface="Calibri"/>
                <a:cs typeface="Calibri"/>
              </a:rPr>
              <a:t>.</a:t>
            </a:r>
            <a:endParaRPr lang="en-US" dirty="0">
              <a:solidFill>
                <a:schemeClr val="bg1"/>
              </a:solidFill>
              <a:ea typeface="Calibri"/>
              <a:cs typeface="Calibri"/>
            </a:endParaRPr>
          </a:p>
        </p:txBody>
      </p:sp>
    </p:spTree>
    <p:extLst>
      <p:ext uri="{BB962C8B-B14F-4D97-AF65-F5344CB8AC3E}">
        <p14:creationId xmlns:p14="http://schemas.microsoft.com/office/powerpoint/2010/main" val="224546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4533-C0C5-68EE-7454-EAEBF337AA06}"/>
              </a:ext>
            </a:extLst>
          </p:cNvPr>
          <p:cNvSpPr>
            <a:spLocks noGrp="1"/>
          </p:cNvSpPr>
          <p:nvPr>
            <p:ph type="title"/>
          </p:nvPr>
        </p:nvSpPr>
        <p:spPr/>
        <p:txBody>
          <a:bodyPr/>
          <a:lstStyle/>
          <a:p>
            <a:r>
              <a:rPr lang="fr-FR" dirty="0">
                <a:solidFill>
                  <a:srgbClr val="3C8689"/>
                </a:solidFill>
                <a:ea typeface="Calibri Light"/>
                <a:cs typeface="Calibri Light"/>
              </a:rPr>
              <a:t>Correction de vos propres données</a:t>
            </a:r>
            <a:endParaRPr lang="en-US" dirty="0">
              <a:solidFill>
                <a:srgbClr val="3C8689"/>
              </a:solidFill>
            </a:endParaRPr>
          </a:p>
        </p:txBody>
      </p:sp>
      <p:sp>
        <p:nvSpPr>
          <p:cNvPr id="3" name="Content Placeholder 2">
            <a:extLst>
              <a:ext uri="{FF2B5EF4-FFF2-40B4-BE49-F238E27FC236}">
                <a16:creationId xmlns:a16="http://schemas.microsoft.com/office/drawing/2014/main" id="{FF78EDB7-C634-6C09-2D71-B25612AA8C4F}"/>
              </a:ext>
            </a:extLst>
          </p:cNvPr>
          <p:cNvSpPr>
            <a:spLocks noGrp="1"/>
          </p:cNvSpPr>
          <p:nvPr>
            <p:ph idx="1"/>
          </p:nvPr>
        </p:nvSpPr>
        <p:spPr>
          <a:xfrm>
            <a:off x="838200" y="1825624"/>
            <a:ext cx="4552950" cy="3260725"/>
          </a:xfrm>
        </p:spPr>
        <p:txBody>
          <a:bodyPr vert="horz" lIns="91440" tIns="45720" rIns="91440" bIns="45720" rtlCol="0" anchor="t">
            <a:normAutofit lnSpcReduction="10000"/>
          </a:bodyPr>
          <a:lstStyle/>
          <a:p>
            <a:r>
              <a:rPr lang="fr-FR" dirty="0">
                <a:ea typeface="Calibri"/>
                <a:cs typeface="Calibri"/>
              </a:rPr>
              <a:t>Où puis-je corriger les formulaires </a:t>
            </a:r>
            <a:r>
              <a:rPr lang="fr-FR" dirty="0" err="1">
                <a:ea typeface="Calibri"/>
                <a:cs typeface="Calibri"/>
              </a:rPr>
              <a:t>Kobo</a:t>
            </a:r>
            <a:r>
              <a:rPr lang="fr-FR" dirty="0">
                <a:ea typeface="Calibri"/>
                <a:cs typeface="Calibri"/>
              </a:rPr>
              <a:t> ?</a:t>
            </a:r>
          </a:p>
          <a:p>
            <a:pPr lvl="1"/>
            <a:r>
              <a:rPr lang="fr-FR" dirty="0">
                <a:ea typeface="Calibri"/>
                <a:cs typeface="Calibri"/>
              </a:rPr>
              <a:t>Vous pouvez toujours corriger directement dans l’application </a:t>
            </a:r>
            <a:r>
              <a:rPr lang="fr-FR" dirty="0" err="1">
                <a:ea typeface="Calibri"/>
                <a:cs typeface="Calibri"/>
              </a:rPr>
              <a:t>KoboCollect</a:t>
            </a:r>
            <a:r>
              <a:rPr lang="fr-FR" dirty="0">
                <a:ea typeface="Calibri"/>
                <a:cs typeface="Calibri"/>
              </a:rPr>
              <a:t> dans la version brouillon, ou
Vous pouvez maintenant utiliser la version web directement et corriger tous les formulaires soumis</a:t>
            </a:r>
            <a:endParaRPr lang="en-US" dirty="0">
              <a:ea typeface="Calibri"/>
              <a:cs typeface="Calibri"/>
            </a:endParaRPr>
          </a:p>
        </p:txBody>
      </p:sp>
      <p:sp>
        <p:nvSpPr>
          <p:cNvPr id="4" name="Slide Number Placeholder 3">
            <a:extLst>
              <a:ext uri="{FF2B5EF4-FFF2-40B4-BE49-F238E27FC236}">
                <a16:creationId xmlns:a16="http://schemas.microsoft.com/office/drawing/2014/main" id="{D9E321AD-846B-D4E2-ED2B-7F5A71DEDC83}"/>
              </a:ext>
            </a:extLst>
          </p:cNvPr>
          <p:cNvSpPr>
            <a:spLocks noGrp="1"/>
          </p:cNvSpPr>
          <p:nvPr>
            <p:ph type="sldNum" sz="quarter" idx="12"/>
          </p:nvPr>
        </p:nvSpPr>
        <p:spPr/>
        <p:txBody>
          <a:bodyPr/>
          <a:lstStyle/>
          <a:p>
            <a:fld id="{330EA680-D336-4FF7-8B7A-9848BB0A1C32}" type="slidenum">
              <a:rPr lang="en-US" smtClean="0"/>
              <a:t>21</a:t>
            </a:fld>
            <a:endParaRPr lang="en-US"/>
          </a:p>
        </p:txBody>
      </p:sp>
      <p:grpSp>
        <p:nvGrpSpPr>
          <p:cNvPr id="10" name="Group 9">
            <a:extLst>
              <a:ext uri="{FF2B5EF4-FFF2-40B4-BE49-F238E27FC236}">
                <a16:creationId xmlns:a16="http://schemas.microsoft.com/office/drawing/2014/main" id="{FF877E3D-0250-A0F1-FCC6-15CF0ADBFB8C}"/>
              </a:ext>
            </a:extLst>
          </p:cNvPr>
          <p:cNvGrpSpPr/>
          <p:nvPr/>
        </p:nvGrpSpPr>
        <p:grpSpPr>
          <a:xfrm>
            <a:off x="5619750" y="1768475"/>
            <a:ext cx="6477584" cy="2994025"/>
            <a:chOff x="2176670" y="3143881"/>
            <a:chExt cx="7539414" cy="3405155"/>
          </a:xfrm>
        </p:grpSpPr>
        <p:pic>
          <p:nvPicPr>
            <p:cNvPr id="6" name="Picture 5">
              <a:extLst>
                <a:ext uri="{FF2B5EF4-FFF2-40B4-BE49-F238E27FC236}">
                  <a16:creationId xmlns:a16="http://schemas.microsoft.com/office/drawing/2014/main" id="{434D7197-661D-5A21-D20F-57A795C74D87}"/>
                </a:ext>
              </a:extLst>
            </p:cNvPr>
            <p:cNvPicPr>
              <a:picLocks noChangeAspect="1"/>
            </p:cNvPicPr>
            <p:nvPr/>
          </p:nvPicPr>
          <p:blipFill>
            <a:blip r:embed="rId3"/>
            <a:stretch>
              <a:fillRect/>
            </a:stretch>
          </p:blipFill>
          <p:spPr>
            <a:xfrm>
              <a:off x="2176670" y="3143881"/>
              <a:ext cx="7539414" cy="3405155"/>
            </a:xfrm>
            <a:prstGeom prst="rect">
              <a:avLst/>
            </a:prstGeom>
          </p:spPr>
        </p:pic>
        <p:sp>
          <p:nvSpPr>
            <p:cNvPr id="7" name="Rectangle: Rounded Corners 6">
              <a:extLst>
                <a:ext uri="{FF2B5EF4-FFF2-40B4-BE49-F238E27FC236}">
                  <a16:creationId xmlns:a16="http://schemas.microsoft.com/office/drawing/2014/main" id="{7FEE0057-4222-1B18-670D-4CB48AE148C1}"/>
                </a:ext>
              </a:extLst>
            </p:cNvPr>
            <p:cNvSpPr/>
            <p:nvPr/>
          </p:nvSpPr>
          <p:spPr>
            <a:xfrm>
              <a:off x="2518985" y="4131057"/>
              <a:ext cx="1078979" cy="1725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EE12E43-35B8-5240-B50D-E22DD7F7B79D}"/>
                </a:ext>
              </a:extLst>
            </p:cNvPr>
            <p:cNvSpPr/>
            <p:nvPr/>
          </p:nvSpPr>
          <p:spPr>
            <a:xfrm>
              <a:off x="6875639" y="3528082"/>
              <a:ext cx="419684" cy="17921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7E9AD8-8E40-CF1D-239B-E705FA8F7164}"/>
                </a:ext>
              </a:extLst>
            </p:cNvPr>
            <p:cNvSpPr/>
            <p:nvPr/>
          </p:nvSpPr>
          <p:spPr>
            <a:xfrm>
              <a:off x="5084939" y="4756851"/>
              <a:ext cx="419684" cy="2151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24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F074-A4E2-EAF2-125A-E6F2E2639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7C513-0F6F-48D3-0D28-C2EF15765B9D}"/>
              </a:ext>
            </a:extLst>
          </p:cNvPr>
          <p:cNvSpPr>
            <a:spLocks noGrp="1"/>
          </p:cNvSpPr>
          <p:nvPr>
            <p:ph type="title"/>
          </p:nvPr>
        </p:nvSpPr>
        <p:spPr/>
        <p:txBody>
          <a:bodyPr/>
          <a:lstStyle/>
          <a:p>
            <a:r>
              <a:rPr lang="fr-FR" dirty="0">
                <a:solidFill>
                  <a:srgbClr val="3C8689"/>
                </a:solidFill>
                <a:ea typeface="Calibri Light"/>
                <a:cs typeface="Calibri Light"/>
              </a:rPr>
              <a:t>Correction de vos propres données</a:t>
            </a:r>
            <a:endParaRPr lang="en-US" dirty="0">
              <a:solidFill>
                <a:srgbClr val="3C8689"/>
              </a:solidFill>
            </a:endParaRPr>
          </a:p>
        </p:txBody>
      </p:sp>
      <p:sp>
        <p:nvSpPr>
          <p:cNvPr id="3" name="Content Placeholder 2">
            <a:extLst>
              <a:ext uri="{FF2B5EF4-FFF2-40B4-BE49-F238E27FC236}">
                <a16:creationId xmlns:a16="http://schemas.microsoft.com/office/drawing/2014/main" id="{BD09B97B-BFD5-7EE9-F462-13CF32F91D21}"/>
              </a:ext>
            </a:extLst>
          </p:cNvPr>
          <p:cNvSpPr>
            <a:spLocks noGrp="1"/>
          </p:cNvSpPr>
          <p:nvPr>
            <p:ph idx="1"/>
          </p:nvPr>
        </p:nvSpPr>
        <p:spPr>
          <a:xfrm>
            <a:off x="838200" y="1825625"/>
            <a:ext cx="4552950" cy="4351338"/>
          </a:xfrm>
        </p:spPr>
        <p:txBody>
          <a:bodyPr vert="horz" lIns="91440" tIns="45720" rIns="91440" bIns="45720" rtlCol="0" anchor="t">
            <a:normAutofit fontScale="92500" lnSpcReduction="20000"/>
          </a:bodyPr>
          <a:lstStyle/>
          <a:p>
            <a:r>
              <a:rPr lang="fr-FR" dirty="0"/>
              <a:t>Quand devez-vous corriger vos données ?</a:t>
            </a:r>
          </a:p>
          <a:p>
            <a:pPr lvl="1"/>
            <a:r>
              <a:rPr lang="fr-FR" dirty="0">
                <a:ea typeface="Calibri"/>
                <a:cs typeface="Calibri"/>
              </a:rPr>
              <a:t>Lorsque les données proviennent du terrain et nécessitent une correction (noms communs en noms scientifiques, par exemple)
Une fois que votre chef de projet a examiné les informations et demandé une correction</a:t>
            </a:r>
          </a:p>
          <a:p>
            <a:pPr lvl="2"/>
            <a:r>
              <a:rPr lang="fr-FR" dirty="0">
                <a:ea typeface="Calibri"/>
                <a:cs typeface="Calibri"/>
              </a:rPr>
              <a:t>Le chef de projet CI/WRI soumettra la liste des corrections nécessaires à apporter
Ces corrections doivent être consignées</a:t>
            </a:r>
            <a:endParaRPr lang="en-US" dirty="0"/>
          </a:p>
        </p:txBody>
      </p:sp>
      <p:sp>
        <p:nvSpPr>
          <p:cNvPr id="4" name="Slide Number Placeholder 3">
            <a:extLst>
              <a:ext uri="{FF2B5EF4-FFF2-40B4-BE49-F238E27FC236}">
                <a16:creationId xmlns:a16="http://schemas.microsoft.com/office/drawing/2014/main" id="{F0AA6F8A-1B47-4A16-0B31-4036EE5C6047}"/>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11" name="Picture 10">
            <a:extLst>
              <a:ext uri="{FF2B5EF4-FFF2-40B4-BE49-F238E27FC236}">
                <a16:creationId xmlns:a16="http://schemas.microsoft.com/office/drawing/2014/main" id="{E7BB61D8-DE30-82AF-2241-5841F2BED234}"/>
              </a:ext>
            </a:extLst>
          </p:cNvPr>
          <p:cNvPicPr>
            <a:picLocks noChangeAspect="1"/>
          </p:cNvPicPr>
          <p:nvPr/>
        </p:nvPicPr>
        <p:blipFill>
          <a:blip r:embed="rId2"/>
          <a:srcRect b="42037"/>
          <a:stretch/>
        </p:blipFill>
        <p:spPr>
          <a:xfrm>
            <a:off x="5391150" y="1578368"/>
            <a:ext cx="5088834" cy="1692826"/>
          </a:xfrm>
          <a:prstGeom prst="rect">
            <a:avLst/>
          </a:prstGeom>
        </p:spPr>
      </p:pic>
      <p:pic>
        <p:nvPicPr>
          <p:cNvPr id="13" name="Picture 12">
            <a:extLst>
              <a:ext uri="{FF2B5EF4-FFF2-40B4-BE49-F238E27FC236}">
                <a16:creationId xmlns:a16="http://schemas.microsoft.com/office/drawing/2014/main" id="{888BDDC9-8321-5CC0-288A-3FD8C9EAB68B}"/>
              </a:ext>
            </a:extLst>
          </p:cNvPr>
          <p:cNvPicPr>
            <a:picLocks noChangeAspect="1"/>
          </p:cNvPicPr>
          <p:nvPr/>
        </p:nvPicPr>
        <p:blipFill>
          <a:blip r:embed="rId3"/>
          <a:stretch>
            <a:fillRect/>
          </a:stretch>
        </p:blipFill>
        <p:spPr>
          <a:xfrm>
            <a:off x="6527004" y="2918208"/>
            <a:ext cx="4826796" cy="1612093"/>
          </a:xfrm>
          <a:prstGeom prst="rect">
            <a:avLst/>
          </a:prstGeom>
        </p:spPr>
      </p:pic>
      <p:sp>
        <p:nvSpPr>
          <p:cNvPr id="14" name="Rectangle: Rounded Corners 13">
            <a:extLst>
              <a:ext uri="{FF2B5EF4-FFF2-40B4-BE49-F238E27FC236}">
                <a16:creationId xmlns:a16="http://schemas.microsoft.com/office/drawing/2014/main" id="{8A01ECB2-3D32-41C7-152A-D57EABA3F8CF}"/>
              </a:ext>
            </a:extLst>
          </p:cNvPr>
          <p:cNvSpPr/>
          <p:nvPr/>
        </p:nvSpPr>
        <p:spPr>
          <a:xfrm>
            <a:off x="5903843" y="2087216"/>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EA0D21C-8856-FEF9-4A67-3D612BCA44BB}"/>
              </a:ext>
            </a:extLst>
          </p:cNvPr>
          <p:cNvSpPr/>
          <p:nvPr/>
        </p:nvSpPr>
        <p:spPr>
          <a:xfrm>
            <a:off x="6780143" y="3280718"/>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31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1534-9C0F-F5A2-2B9F-64C172D47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B3BB5-0D13-F9E8-E661-89B41357A67B}"/>
              </a:ext>
            </a:extLst>
          </p:cNvPr>
          <p:cNvSpPr>
            <a:spLocks noGrp="1"/>
          </p:cNvSpPr>
          <p:nvPr>
            <p:ph type="title"/>
          </p:nvPr>
        </p:nvSpPr>
        <p:spPr>
          <a:xfrm>
            <a:off x="395749" y="-35925"/>
            <a:ext cx="10515600" cy="1325563"/>
          </a:xfrm>
        </p:spPr>
        <p:txBody>
          <a:bodyPr/>
          <a:lstStyle/>
          <a:p>
            <a:r>
              <a:rPr lang="en-US" dirty="0">
                <a:solidFill>
                  <a:srgbClr val="3C8689"/>
                </a:solidFill>
                <a:ea typeface="Calibri Light"/>
                <a:cs typeface="Calibri Light"/>
              </a:rPr>
              <a:t>Rappel – Surveillance des </a:t>
            </a:r>
            <a:r>
              <a:rPr lang="en-US" dirty="0" err="1">
                <a:solidFill>
                  <a:srgbClr val="3C8689"/>
                </a:solidFill>
                <a:ea typeface="Calibri Light"/>
                <a:cs typeface="Calibri Light"/>
              </a:rPr>
              <a:t>arbres</a:t>
            </a:r>
            <a:endParaRPr lang="en-US" dirty="0">
              <a:solidFill>
                <a:srgbClr val="3C8689"/>
              </a:solidFill>
            </a:endParaRPr>
          </a:p>
        </p:txBody>
      </p:sp>
      <p:sp>
        <p:nvSpPr>
          <p:cNvPr id="3" name="Content Placeholder 2">
            <a:extLst>
              <a:ext uri="{FF2B5EF4-FFF2-40B4-BE49-F238E27FC236}">
                <a16:creationId xmlns:a16="http://schemas.microsoft.com/office/drawing/2014/main" id="{BFAACBDC-2D24-1BF3-BA05-A9D9C63D0D9D}"/>
              </a:ext>
            </a:extLst>
          </p:cNvPr>
          <p:cNvSpPr>
            <a:spLocks noGrp="1"/>
          </p:cNvSpPr>
          <p:nvPr>
            <p:ph idx="1"/>
          </p:nvPr>
        </p:nvSpPr>
        <p:spPr/>
        <p:txBody>
          <a:bodyPr vert="horz" lIns="91440" tIns="45720" rIns="91440" bIns="45720" rtlCol="0" anchor="t">
            <a:normAutofit/>
          </a:bodyPr>
          <a:lstStyle/>
          <a:p>
            <a:r>
              <a:rPr lang="en-US" dirty="0">
                <a:ea typeface="Calibri"/>
                <a:cs typeface="Calibri"/>
              </a:rPr>
              <a:t>30m x 30m plots:</a:t>
            </a:r>
          </a:p>
          <a:p>
            <a:pPr lvl="1">
              <a:buFont typeface="Courier New" panose="020B0604020202020204" pitchFamily="34" charset="0"/>
              <a:buChar char="o"/>
            </a:pPr>
            <a:r>
              <a:rPr lang="fr-FR" dirty="0">
                <a:ea typeface="Calibri"/>
                <a:cs typeface="Calibri"/>
              </a:rPr>
              <a:t>Tous les arbres &gt;10cm DBH (espèce, type, nombre)
Tous les arbres PLANTÉS restants (espèces, nombre)</a:t>
            </a:r>
          </a:p>
          <a:p>
            <a:pPr>
              <a:buFont typeface="Courier New" panose="020B0604020202020204" pitchFamily="34" charset="0"/>
              <a:buChar char="o"/>
            </a:pPr>
            <a:r>
              <a:rPr lang="en-US" dirty="0">
                <a:ea typeface="Calibri"/>
                <a:cs typeface="Calibri"/>
              </a:rPr>
              <a:t>3m x 3m plots:</a:t>
            </a:r>
          </a:p>
          <a:p>
            <a:pPr lvl="1">
              <a:buFont typeface="Courier New" panose="020B0604020202020204" pitchFamily="34" charset="0"/>
              <a:buChar char="o"/>
            </a:pPr>
            <a:r>
              <a:rPr lang="fr-FR" dirty="0">
                <a:ea typeface="Calibri"/>
                <a:cs typeface="Calibri"/>
              </a:rPr>
              <a:t>Tous les arbres 1 – 9,9 cm DBH (espèce, type, nombre)</a:t>
            </a:r>
          </a:p>
          <a:p>
            <a:pPr>
              <a:buFont typeface="Courier New" panose="020B0604020202020204" pitchFamily="34" charset="0"/>
              <a:buChar char="o"/>
            </a:pPr>
            <a:r>
              <a:rPr lang="en-US" dirty="0">
                <a:ea typeface="Calibri"/>
                <a:cs typeface="Calibri"/>
              </a:rPr>
              <a:t>1m x 1m plots:</a:t>
            </a:r>
          </a:p>
          <a:p>
            <a:pPr lvl="1">
              <a:buFont typeface="Courier New" panose="020B0604020202020204" pitchFamily="34" charset="0"/>
              <a:buChar char="o"/>
            </a:pPr>
            <a:r>
              <a:rPr lang="fr-FR" dirty="0">
                <a:ea typeface="Calibri"/>
                <a:cs typeface="Calibri"/>
              </a:rPr>
              <a:t>Tous les arbres &lt;1cm DBH et aucun DBH (espèce, type, nombre)</a:t>
            </a:r>
            <a:endParaRPr lang="en-US" dirty="0">
              <a:ea typeface="Calibri"/>
              <a:cs typeface="Calibri"/>
            </a:endParaRPr>
          </a:p>
        </p:txBody>
      </p:sp>
      <p:sp>
        <p:nvSpPr>
          <p:cNvPr id="4" name="Slide Number Placeholder 3">
            <a:extLst>
              <a:ext uri="{FF2B5EF4-FFF2-40B4-BE49-F238E27FC236}">
                <a16:creationId xmlns:a16="http://schemas.microsoft.com/office/drawing/2014/main" id="{0F104A52-4E6D-DB9B-81E0-3ED797D58187}"/>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6" name="TextBox 5">
            <a:extLst>
              <a:ext uri="{FF2B5EF4-FFF2-40B4-BE49-F238E27FC236}">
                <a16:creationId xmlns:a16="http://schemas.microsoft.com/office/drawing/2014/main" id="{63179F13-D3E6-99BA-8B70-0256E5201B47}"/>
              </a:ext>
            </a:extLst>
          </p:cNvPr>
          <p:cNvSpPr txBox="1"/>
          <p:nvPr/>
        </p:nvSpPr>
        <p:spPr>
          <a:xfrm>
            <a:off x="8610600" y="3886216"/>
            <a:ext cx="3510502"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solidFill>
                  <a:schemeClr val="bg1"/>
                </a:solidFill>
                <a:ea typeface="Calibri"/>
                <a:cs typeface="Calibri"/>
              </a:rPr>
              <a:t>Désormais obligatoire pour les sites comptant l’ANR</a:t>
            </a:r>
            <a:endParaRPr lang="en-US" dirty="0">
              <a:solidFill>
                <a:schemeClr val="bg1"/>
              </a:solidFill>
              <a:ea typeface="Calibri"/>
              <a:cs typeface="Calibri"/>
            </a:endParaRPr>
          </a:p>
        </p:txBody>
      </p:sp>
      <p:sp>
        <p:nvSpPr>
          <p:cNvPr id="7" name="Arrow: Left 6">
            <a:extLst>
              <a:ext uri="{FF2B5EF4-FFF2-40B4-BE49-F238E27FC236}">
                <a16:creationId xmlns:a16="http://schemas.microsoft.com/office/drawing/2014/main" id="{198FA4BD-88A1-1F24-9781-00A41BDB376B}"/>
              </a:ext>
            </a:extLst>
          </p:cNvPr>
          <p:cNvSpPr/>
          <p:nvPr/>
        </p:nvSpPr>
        <p:spPr>
          <a:xfrm>
            <a:off x="3785783" y="4209382"/>
            <a:ext cx="4669959" cy="1895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552A88-E05E-42BB-3DDA-24115E4117CC}"/>
              </a:ext>
            </a:extLst>
          </p:cNvPr>
          <p:cNvSpPr txBox="1"/>
          <p:nvPr/>
        </p:nvSpPr>
        <p:spPr>
          <a:xfrm>
            <a:off x="1966785" y="5909257"/>
            <a:ext cx="8258428"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solidFill>
                  <a:schemeClr val="bg1"/>
                </a:solidFill>
                <a:ea typeface="Calibri"/>
                <a:cs typeface="Calibri"/>
              </a:rPr>
              <a:t>Rassemblez des ressources pour identifier les espèces d’arbres (applications, guides de plantes, etc.) avant d’aller sur le terrain</a:t>
            </a:r>
            <a:endParaRPr lang="en-US" dirty="0">
              <a:solidFill>
                <a:schemeClr val="bg1"/>
              </a:solidFill>
              <a:ea typeface="Calibri"/>
              <a:cs typeface="Calibri"/>
            </a:endParaRPr>
          </a:p>
        </p:txBody>
      </p:sp>
      <p:pic>
        <p:nvPicPr>
          <p:cNvPr id="8" name="Picture 7">
            <a:extLst>
              <a:ext uri="{FF2B5EF4-FFF2-40B4-BE49-F238E27FC236}">
                <a16:creationId xmlns:a16="http://schemas.microsoft.com/office/drawing/2014/main" id="{68368672-0260-571E-FFEE-4B97428E5694}"/>
              </a:ext>
            </a:extLst>
          </p:cNvPr>
          <p:cNvPicPr>
            <a:picLocks noChangeAspect="1"/>
          </p:cNvPicPr>
          <p:nvPr/>
        </p:nvPicPr>
        <p:blipFill>
          <a:blip r:embed="rId2"/>
          <a:stretch>
            <a:fillRect/>
          </a:stretch>
        </p:blipFill>
        <p:spPr>
          <a:xfrm>
            <a:off x="7785167" y="210974"/>
            <a:ext cx="4285372" cy="2437645"/>
          </a:xfrm>
          <a:prstGeom prst="rect">
            <a:avLst/>
          </a:prstGeom>
        </p:spPr>
      </p:pic>
      <p:sp>
        <p:nvSpPr>
          <p:cNvPr id="10" name="Rectangle 9">
            <a:extLst>
              <a:ext uri="{FF2B5EF4-FFF2-40B4-BE49-F238E27FC236}">
                <a16:creationId xmlns:a16="http://schemas.microsoft.com/office/drawing/2014/main" id="{FF4AAAF2-F3AB-9292-414C-B0772B7A7F88}"/>
              </a:ext>
            </a:extLst>
          </p:cNvPr>
          <p:cNvSpPr/>
          <p:nvPr/>
        </p:nvSpPr>
        <p:spPr>
          <a:xfrm>
            <a:off x="1971993" y="5160498"/>
            <a:ext cx="8263047" cy="571200"/>
          </a:xfrm>
          <a:prstGeom prst="rect">
            <a:avLst/>
          </a:prstGeom>
          <a:solidFill>
            <a:srgbClr val="66AE9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ea typeface="Calibri"/>
                <a:cs typeface="Calibri"/>
              </a:rPr>
              <a:t>Les sites ‘comptage ANR’ sont des sites où l’ANR fait partie des pratiques et où des estimations ANR sont soumises à l’IMP</a:t>
            </a:r>
            <a:endParaRPr lang="en-US" dirty="0"/>
          </a:p>
        </p:txBody>
      </p:sp>
    </p:spTree>
    <p:extLst>
      <p:ext uri="{BB962C8B-B14F-4D97-AF65-F5344CB8AC3E}">
        <p14:creationId xmlns:p14="http://schemas.microsoft.com/office/powerpoint/2010/main" val="366384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5716-9846-7A5C-45B8-9AF6CB13C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2183C-807B-6973-1405-DD2430C7909C}"/>
              </a:ext>
            </a:extLst>
          </p:cNvPr>
          <p:cNvSpPr>
            <a:spLocks noGrp="1"/>
          </p:cNvSpPr>
          <p:nvPr>
            <p:ph type="title"/>
          </p:nvPr>
        </p:nvSpPr>
        <p:spPr>
          <a:xfrm>
            <a:off x="533400" y="197099"/>
            <a:ext cx="10910371" cy="1343924"/>
          </a:xfrm>
        </p:spPr>
        <p:txBody>
          <a:bodyPr/>
          <a:lstStyle/>
          <a:p>
            <a:r>
              <a:rPr lang="fr-FR" dirty="0">
                <a:solidFill>
                  <a:srgbClr val="3C8689"/>
                </a:solidFill>
                <a:ea typeface="Calibri Light"/>
                <a:cs typeface="Calibri Light"/>
              </a:rPr>
              <a:t>Considérations particulières pour la surveillance de l’année 2.5</a:t>
            </a:r>
            <a:endParaRPr lang="en-US" dirty="0">
              <a:solidFill>
                <a:srgbClr val="3C8689"/>
              </a:solidFill>
            </a:endParaRPr>
          </a:p>
        </p:txBody>
      </p:sp>
      <p:sp>
        <p:nvSpPr>
          <p:cNvPr id="3" name="Content Placeholder 2">
            <a:extLst>
              <a:ext uri="{FF2B5EF4-FFF2-40B4-BE49-F238E27FC236}">
                <a16:creationId xmlns:a16="http://schemas.microsoft.com/office/drawing/2014/main" id="{93549F1A-AF1C-AA5B-CE4B-6C823526BD62}"/>
              </a:ext>
            </a:extLst>
          </p:cNvPr>
          <p:cNvSpPr>
            <a:spLocks noGrp="1"/>
          </p:cNvSpPr>
          <p:nvPr>
            <p:ph idx="1"/>
          </p:nvPr>
        </p:nvSpPr>
        <p:spPr>
          <a:xfrm>
            <a:off x="838200" y="1541023"/>
            <a:ext cx="10515600" cy="5195963"/>
          </a:xfrm>
        </p:spPr>
        <p:txBody>
          <a:bodyPr vert="horz" lIns="91440" tIns="45720" rIns="91440" bIns="45720" rtlCol="0" anchor="t">
            <a:normAutofit fontScale="85000" lnSpcReduction="10000"/>
          </a:bodyPr>
          <a:lstStyle/>
          <a:p>
            <a:r>
              <a:rPr lang="fr-FR" dirty="0">
                <a:ea typeface="Calibri"/>
                <a:cs typeface="Calibri"/>
              </a:rPr>
              <a:t>Même nombre de parcelles que la ligne de base</a:t>
            </a:r>
          </a:p>
          <a:p>
            <a:pPr lvl="1"/>
            <a:r>
              <a:rPr lang="fr-FR" dirty="0">
                <a:ea typeface="Calibri"/>
                <a:cs typeface="Calibri"/>
              </a:rPr>
              <a:t>Sauf exception ou mise à jour discutée avec l’équipe de surveillance mondiale</a:t>
            </a:r>
          </a:p>
          <a:p>
            <a:r>
              <a:rPr lang="fr-FR" dirty="0">
                <a:ea typeface="Calibri"/>
                <a:cs typeface="Calibri"/>
              </a:rPr>
              <a:t>Les ID de parcelle des parcelles permanentes doivent correspondre à la ligne de base
Familiarisez-vous avec les données de base et les caractéristiques du site</a:t>
            </a:r>
          </a:p>
          <a:p>
            <a:pPr lvl="1"/>
            <a:r>
              <a:rPr lang="fr-FR" dirty="0" err="1">
                <a:ea typeface="Calibri"/>
                <a:cs typeface="Calibri"/>
              </a:rPr>
              <a:t>Strames</a:t>
            </a:r>
            <a:r>
              <a:rPr lang="fr-FR" dirty="0">
                <a:ea typeface="Calibri"/>
                <a:cs typeface="Calibri"/>
              </a:rPr>
              <a:t> du site
Caractéristiques du tracé et données de référence</a:t>
            </a:r>
          </a:p>
          <a:p>
            <a:r>
              <a:rPr lang="en-US" dirty="0" err="1">
                <a:ea typeface="Calibri"/>
                <a:cs typeface="Calibri"/>
              </a:rPr>
              <a:t>Parcelles</a:t>
            </a:r>
            <a:r>
              <a:rPr lang="en-US" dirty="0">
                <a:ea typeface="Calibri"/>
                <a:cs typeface="Calibri"/>
              </a:rPr>
              <a:t> </a:t>
            </a:r>
            <a:r>
              <a:rPr lang="en-US" dirty="0" err="1">
                <a:ea typeface="Calibri"/>
                <a:cs typeface="Calibri"/>
              </a:rPr>
              <a:t>permanentes</a:t>
            </a:r>
            <a:endParaRPr lang="en-US" dirty="0">
              <a:ea typeface="Calibri"/>
              <a:cs typeface="Calibri"/>
            </a:endParaRPr>
          </a:p>
          <a:p>
            <a:pPr lvl="1"/>
            <a:r>
              <a:rPr lang="fr-FR" dirty="0">
                <a:ea typeface="Calibri"/>
                <a:cs typeface="Calibri"/>
              </a:rPr>
              <a:t>Utilisez les points GPS de la collecte de données de référence pour revenir aux parcelles</a:t>
            </a:r>
          </a:p>
          <a:p>
            <a:pPr lvl="2"/>
            <a:r>
              <a:rPr lang="fr-FR" dirty="0">
                <a:ea typeface="Calibri"/>
                <a:cs typeface="Calibri"/>
              </a:rPr>
              <a:t>Recherchez des marqueurs, tenez compte de l’erreur GPS</a:t>
            </a:r>
          </a:p>
          <a:p>
            <a:pPr lvl="1"/>
            <a:r>
              <a:rPr lang="fr-FR" dirty="0">
                <a:ea typeface="Calibri"/>
                <a:cs typeface="Calibri"/>
              </a:rPr>
              <a:t>Collecter des données dans la même zone de parcelle</a:t>
            </a:r>
          </a:p>
          <a:p>
            <a:pPr>
              <a:buFont typeface="Courier New" panose="020B0604020202020204" pitchFamily="34" charset="0"/>
              <a:buChar char="o"/>
            </a:pPr>
            <a:r>
              <a:rPr lang="en-US" dirty="0" err="1">
                <a:ea typeface="Calibri"/>
                <a:cs typeface="Calibri"/>
              </a:rPr>
              <a:t>Parcelles</a:t>
            </a:r>
            <a:r>
              <a:rPr lang="en-US" dirty="0">
                <a:ea typeface="Calibri"/>
                <a:cs typeface="Calibri"/>
              </a:rPr>
              <a:t> </a:t>
            </a:r>
            <a:r>
              <a:rPr lang="en-US" dirty="0" err="1">
                <a:ea typeface="Calibri"/>
                <a:cs typeface="Calibri"/>
              </a:rPr>
              <a:t>aléatoires</a:t>
            </a:r>
            <a:endParaRPr lang="en-US" dirty="0">
              <a:ea typeface="Calibri"/>
              <a:cs typeface="Calibri"/>
            </a:endParaRPr>
          </a:p>
          <a:p>
            <a:pPr lvl="1"/>
            <a:r>
              <a:rPr lang="fr-FR" dirty="0">
                <a:ea typeface="Calibri"/>
                <a:cs typeface="Calibri"/>
              </a:rPr>
              <a:t>Pour tous les tracés qui ne sont pas permanents (jusqu’à 1/2), suivez le même processus pour placer les tracés comme référence (diapositive suivante)</a:t>
            </a:r>
          </a:p>
          <a:p>
            <a:r>
              <a:rPr lang="fr-FR" dirty="0">
                <a:ea typeface="Calibri"/>
                <a:cs typeface="Calibri"/>
              </a:rPr>
              <a:t>Pensez à marquer les arbres pour garder une trace de ceux qui ont été comptés</a:t>
            </a:r>
            <a:endParaRPr lang="en-US" dirty="0">
              <a:ea typeface="Calibri"/>
              <a:cs typeface="Calibri"/>
            </a:endParaRPr>
          </a:p>
          <a:p>
            <a:pPr marL="0" indent="0">
              <a:buNone/>
            </a:pP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10DDA478-E3EB-22CA-5084-3EA6058FF680}"/>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285362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3C10-04A6-CE27-D3DC-F007E8466EC6}"/>
              </a:ext>
            </a:extLst>
          </p:cNvPr>
          <p:cNvSpPr>
            <a:spLocks noGrp="1"/>
          </p:cNvSpPr>
          <p:nvPr>
            <p:ph type="title"/>
          </p:nvPr>
        </p:nvSpPr>
        <p:spPr>
          <a:xfrm>
            <a:off x="545780" y="141007"/>
            <a:ext cx="10500625" cy="1349564"/>
          </a:xfrm>
        </p:spPr>
        <p:txBody>
          <a:bodyPr vert="horz" lIns="91440" tIns="45720" rIns="91440" bIns="45720" rtlCol="0" anchor="ctr">
            <a:normAutofit/>
          </a:bodyPr>
          <a:lstStyle/>
          <a:p>
            <a:r>
              <a:rPr lang="fr-FR" sz="2800" b="1" dirty="0">
                <a:solidFill>
                  <a:srgbClr val="3C8689"/>
                </a:solidFill>
                <a:latin typeface="Franklin Gothic Book"/>
                <a:cs typeface="Calibri Light"/>
              </a:rPr>
              <a:t>Placer des parcelles – générer des coordonnées GPS</a:t>
            </a:r>
            <a:endParaRPr lang="en-US" sz="3600" b="1" dirty="0">
              <a:solidFill>
                <a:srgbClr val="3C8689"/>
              </a:solidFill>
              <a:latin typeface="Franklin Gothic Book"/>
              <a:cs typeface="Calibri Light"/>
            </a:endParaRPr>
          </a:p>
        </p:txBody>
      </p:sp>
      <p:sp>
        <p:nvSpPr>
          <p:cNvPr id="3" name="Content Placeholder 2">
            <a:extLst>
              <a:ext uri="{FF2B5EF4-FFF2-40B4-BE49-F238E27FC236}">
                <a16:creationId xmlns:a16="http://schemas.microsoft.com/office/drawing/2014/main" id="{BB34C8E2-154F-0328-B9B0-52401B910B7C}"/>
              </a:ext>
            </a:extLst>
          </p:cNvPr>
          <p:cNvSpPr>
            <a:spLocks noGrp="1"/>
          </p:cNvSpPr>
          <p:nvPr>
            <p:ph idx="1"/>
          </p:nvPr>
        </p:nvSpPr>
        <p:spPr>
          <a:xfrm>
            <a:off x="545123" y="1393578"/>
            <a:ext cx="5260043" cy="5159500"/>
          </a:xfrm>
        </p:spPr>
        <p:txBody>
          <a:bodyPr vert="horz" lIns="91440" tIns="45720" rIns="91440" bIns="45720" rtlCol="0" anchor="t">
            <a:normAutofit/>
          </a:bodyPr>
          <a:lstStyle/>
          <a:p>
            <a:r>
              <a:rPr lang="fr-FR" sz="1800" dirty="0">
                <a:solidFill>
                  <a:srgbClr val="887B56"/>
                </a:solidFill>
                <a:latin typeface="Franklin Gothic Medium"/>
              </a:rPr>
              <a:t>Il est recommandé de placer des grilles de 1HA sur le site et de placer au hasard une parcelle dans chaque grille + de placer au hasard des sites de contrôle (1 par strate) :</a:t>
            </a:r>
          </a:p>
          <a:p>
            <a:pPr lvl="1"/>
            <a:r>
              <a:rPr lang="fr-FR" sz="1400" dirty="0">
                <a:solidFill>
                  <a:srgbClr val="887B56"/>
                </a:solidFill>
                <a:latin typeface="Franklin Gothic Medium"/>
              </a:rPr>
              <a:t>Générez des ‘centroïdes de tracé’ aléatoires dans ArcGIS ou à l’aide d’un générateur de nombres aléatoires pour déterminer où le tracé doit être placé.
Si nécessaire, corriger la distribution de placement aléatoire pour s’assurer que la bonne fraction de parcelles se trouve dans chaque strate.</a:t>
            </a:r>
            <a:endParaRPr lang="en-US" sz="1400" dirty="0">
              <a:solidFill>
                <a:srgbClr val="887B56"/>
              </a:solidFill>
              <a:latin typeface="Franklin Gothic Medium"/>
            </a:endParaRPr>
          </a:p>
          <a:p>
            <a:r>
              <a:rPr lang="fr-FR" sz="1800" dirty="0">
                <a:solidFill>
                  <a:srgbClr val="887B56"/>
                </a:solidFill>
                <a:latin typeface="Franklin Gothic Medium"/>
              </a:rPr>
              <a:t>Les parcelles ne doivent pas être placées à moins de 5 mètres de la limite du site, afin d’éviter les effets de bordure.</a:t>
            </a:r>
            <a:endParaRPr lang="en-US" sz="1800" dirty="0">
              <a:solidFill>
                <a:srgbClr val="887B56"/>
              </a:solidFill>
              <a:latin typeface="Franklin Gothic Medium"/>
            </a:endParaRPr>
          </a:p>
          <a:p>
            <a:r>
              <a:rPr lang="fr-FR" sz="1800" dirty="0">
                <a:solidFill>
                  <a:srgbClr val="887B56"/>
                </a:solidFill>
                <a:latin typeface="Franklin Gothic Medium"/>
              </a:rPr>
              <a:t>Téléchargez les points GPS pour retrouver vos parcelles sur le terrain. L’ajout des points à un GPS facilite la localisation des parcelles.</a:t>
            </a:r>
            <a:endParaRPr lang="en-US" sz="1800" dirty="0">
              <a:solidFill>
                <a:srgbClr val="887B56"/>
              </a:solidFill>
              <a:latin typeface="Franklin Gothic Medium"/>
            </a:endParaRPr>
          </a:p>
        </p:txBody>
      </p:sp>
      <p:pic>
        <p:nvPicPr>
          <p:cNvPr id="5" name="object 4">
            <a:extLst>
              <a:ext uri="{FF2B5EF4-FFF2-40B4-BE49-F238E27FC236}">
                <a16:creationId xmlns:a16="http://schemas.microsoft.com/office/drawing/2014/main" id="{5139389A-3CCC-F8ED-6DFB-71CE557B40C3}"/>
              </a:ext>
            </a:extLst>
          </p:cNvPr>
          <p:cNvPicPr/>
          <p:nvPr/>
        </p:nvPicPr>
        <p:blipFill>
          <a:blip r:embed="rId2" cstate="print"/>
          <a:stretch>
            <a:fillRect/>
          </a:stretch>
        </p:blipFill>
        <p:spPr>
          <a:xfrm>
            <a:off x="11334750" y="6067425"/>
            <a:ext cx="419100" cy="523875"/>
          </a:xfrm>
          <a:prstGeom prst="rect">
            <a:avLst/>
          </a:prstGeom>
        </p:spPr>
      </p:pic>
      <p:sp>
        <p:nvSpPr>
          <p:cNvPr id="6" name="TextBox 5">
            <a:extLst>
              <a:ext uri="{FF2B5EF4-FFF2-40B4-BE49-F238E27FC236}">
                <a16:creationId xmlns:a16="http://schemas.microsoft.com/office/drawing/2014/main" id="{8029D223-442E-E306-F957-E7B3E1DBCE4E}"/>
              </a:ext>
            </a:extLst>
          </p:cNvPr>
          <p:cNvSpPr txBox="1"/>
          <p:nvPr/>
        </p:nvSpPr>
        <p:spPr>
          <a:xfrm>
            <a:off x="6302455" y="5337362"/>
            <a:ext cx="552388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solidFill>
                  <a:srgbClr val="887B56"/>
                </a:solidFill>
                <a:latin typeface="Franklin Gothic Medium"/>
              </a:rPr>
              <a:t>En cas de doute sur l’emplacement approprié des placettes témoins, veuillez contacter l’équipe de surveillance mondiale. Nous accueillons les conversations sur la conception appropriée des contrôles et sommes disponibles pour vous aider à déterminer les bonnes spécifications pour un site donné.</a:t>
            </a:r>
            <a:br>
              <a:rPr lang="en-US" sz="1400" dirty="0">
                <a:latin typeface="Franklin Gothic Medium"/>
              </a:rPr>
            </a:br>
            <a:endParaRPr lang="en-US" sz="1400" dirty="0">
              <a:solidFill>
                <a:srgbClr val="887B56"/>
              </a:solidFill>
              <a:latin typeface="Franklin Gothic Medium"/>
            </a:endParaRPr>
          </a:p>
        </p:txBody>
      </p:sp>
      <p:pic>
        <p:nvPicPr>
          <p:cNvPr id="10" name="Picture 6" descr="Map&#10;&#10;Description automatically generated">
            <a:extLst>
              <a:ext uri="{FF2B5EF4-FFF2-40B4-BE49-F238E27FC236}">
                <a16:creationId xmlns:a16="http://schemas.microsoft.com/office/drawing/2014/main" id="{AFB1B3A2-CA58-1329-5AC5-A7EFE51E03F6}"/>
              </a:ext>
            </a:extLst>
          </p:cNvPr>
          <p:cNvPicPr>
            <a:picLocks noChangeAspect="1"/>
          </p:cNvPicPr>
          <p:nvPr/>
        </p:nvPicPr>
        <p:blipFill>
          <a:blip r:embed="rId3"/>
          <a:stretch>
            <a:fillRect/>
          </a:stretch>
        </p:blipFill>
        <p:spPr>
          <a:xfrm rot="5400000">
            <a:off x="8548533" y="1965872"/>
            <a:ext cx="3846378" cy="2709228"/>
          </a:xfrm>
          <a:prstGeom prst="rect">
            <a:avLst/>
          </a:prstGeom>
        </p:spPr>
      </p:pic>
      <p:sp>
        <p:nvSpPr>
          <p:cNvPr id="12" name="TextBox 11">
            <a:extLst>
              <a:ext uri="{FF2B5EF4-FFF2-40B4-BE49-F238E27FC236}">
                <a16:creationId xmlns:a16="http://schemas.microsoft.com/office/drawing/2014/main" id="{E552FC3F-C756-23B5-29A1-430F48188151}"/>
              </a:ext>
            </a:extLst>
          </p:cNvPr>
          <p:cNvSpPr txBox="1"/>
          <p:nvPr/>
        </p:nvSpPr>
        <p:spPr>
          <a:xfrm>
            <a:off x="9407595" y="5080115"/>
            <a:ext cx="249408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pic>
        <p:nvPicPr>
          <p:cNvPr id="14" name="Picture 9" descr="Map&#10;&#10;Description automatically generated">
            <a:extLst>
              <a:ext uri="{FF2B5EF4-FFF2-40B4-BE49-F238E27FC236}">
                <a16:creationId xmlns:a16="http://schemas.microsoft.com/office/drawing/2014/main" id="{BADF6BB8-0D84-519D-1BCC-4C7CA3BB95E8}"/>
              </a:ext>
            </a:extLst>
          </p:cNvPr>
          <p:cNvPicPr>
            <a:picLocks noChangeAspect="1"/>
          </p:cNvPicPr>
          <p:nvPr/>
        </p:nvPicPr>
        <p:blipFill>
          <a:blip r:embed="rId4"/>
          <a:stretch>
            <a:fillRect/>
          </a:stretch>
        </p:blipFill>
        <p:spPr>
          <a:xfrm>
            <a:off x="6370805" y="1393578"/>
            <a:ext cx="2639761" cy="3857358"/>
          </a:xfrm>
          <a:prstGeom prst="rect">
            <a:avLst/>
          </a:prstGeom>
        </p:spPr>
      </p:pic>
      <p:sp>
        <p:nvSpPr>
          <p:cNvPr id="15" name="TextBox 14">
            <a:extLst>
              <a:ext uri="{FF2B5EF4-FFF2-40B4-BE49-F238E27FC236}">
                <a16:creationId xmlns:a16="http://schemas.microsoft.com/office/drawing/2014/main" id="{21995DCC-6E19-C5F1-115C-66C94B4E2D92}"/>
              </a:ext>
            </a:extLst>
          </p:cNvPr>
          <p:cNvSpPr txBox="1"/>
          <p:nvPr/>
        </p:nvSpPr>
        <p:spPr>
          <a:xfrm>
            <a:off x="6369364" y="5080113"/>
            <a:ext cx="258200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sp>
        <p:nvSpPr>
          <p:cNvPr id="4" name="Slide Number Placeholder 3">
            <a:extLst>
              <a:ext uri="{FF2B5EF4-FFF2-40B4-BE49-F238E27FC236}">
                <a16:creationId xmlns:a16="http://schemas.microsoft.com/office/drawing/2014/main" id="{C03021E2-F002-E7F1-AE0A-E7A36170C678}"/>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1499603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67E01-1792-28B9-F398-20BB945E1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B64EC-E675-EB06-A961-094958FEBEE0}"/>
              </a:ext>
            </a:extLst>
          </p:cNvPr>
          <p:cNvSpPr>
            <a:spLocks noGrp="1"/>
          </p:cNvSpPr>
          <p:nvPr>
            <p:ph type="title"/>
          </p:nvPr>
        </p:nvSpPr>
        <p:spPr>
          <a:xfrm>
            <a:off x="838200" y="365125"/>
            <a:ext cx="10910371" cy="1343924"/>
          </a:xfrm>
        </p:spPr>
        <p:txBody>
          <a:bodyPr/>
          <a:lstStyle/>
          <a:p>
            <a:r>
              <a:rPr lang="fr-FR" dirty="0">
                <a:solidFill>
                  <a:srgbClr val="3C8689"/>
                </a:solidFill>
                <a:ea typeface="Calibri Light"/>
                <a:cs typeface="Calibri Light"/>
              </a:rPr>
              <a:t>Considérations particulières pour le suivi de l’ANR</a:t>
            </a:r>
            <a:endParaRPr lang="en-US" dirty="0">
              <a:solidFill>
                <a:srgbClr val="3C8689"/>
              </a:solidFill>
            </a:endParaRPr>
          </a:p>
        </p:txBody>
      </p:sp>
      <p:sp>
        <p:nvSpPr>
          <p:cNvPr id="3" name="Content Placeholder 2">
            <a:extLst>
              <a:ext uri="{FF2B5EF4-FFF2-40B4-BE49-F238E27FC236}">
                <a16:creationId xmlns:a16="http://schemas.microsoft.com/office/drawing/2014/main" id="{04B618D4-B6C8-240B-2166-A328E10EEC8E}"/>
              </a:ext>
            </a:extLst>
          </p:cNvPr>
          <p:cNvSpPr>
            <a:spLocks noGrp="1"/>
          </p:cNvSpPr>
          <p:nvPr>
            <p:ph idx="1"/>
          </p:nvPr>
        </p:nvSpPr>
        <p:spPr/>
        <p:txBody>
          <a:bodyPr vert="horz" lIns="91440" tIns="45720" rIns="91440" bIns="45720" rtlCol="0" anchor="t">
            <a:normAutofit/>
          </a:bodyPr>
          <a:lstStyle/>
          <a:p>
            <a:r>
              <a:rPr lang="fr-FR" dirty="0">
                <a:ea typeface="Calibri"/>
                <a:cs typeface="Calibri"/>
              </a:rPr>
              <a:t>Les parcelles de 1m x 1m sont désormais obligatoires dans les sites comptant l’ANR</a:t>
            </a:r>
          </a:p>
          <a:p>
            <a:pPr lvl="1"/>
            <a:r>
              <a:rPr lang="fr-FR" dirty="0">
                <a:ea typeface="Calibri"/>
                <a:cs typeface="Calibri"/>
              </a:rPr>
              <a:t>Comptez tous les arbres de moins de 1 cm de DHP, y compris les arbres qui n’ont pas encore atteint la hauteur de la poitrine (pas de DHP)</a:t>
            </a:r>
          </a:p>
          <a:p>
            <a:pPr>
              <a:buFont typeface="Courier New" panose="020B0604020202020204" pitchFamily="34" charset="0"/>
              <a:buChar char="o"/>
            </a:pPr>
            <a:r>
              <a:rPr lang="fr-FR" dirty="0">
                <a:ea typeface="Calibri"/>
                <a:cs typeface="Calibri"/>
              </a:rPr>
              <a:t>Distinguer les arbres plantés des arbres en régénération naturelle</a:t>
            </a:r>
          </a:p>
          <a:p>
            <a:pPr lvl="1"/>
            <a:r>
              <a:rPr lang="fr-FR" dirty="0">
                <a:ea typeface="Calibri"/>
                <a:cs typeface="Calibri"/>
              </a:rPr>
              <a:t>Les arbres qui se régénèrent naturellement peuvent être d’espèces différentes ou de tailles différentes des arbres plantés
Les arbres qui se régénèrent naturellement ne suivent pas le modèle de plantation</a:t>
            </a:r>
            <a:endParaRPr lang="en-US" dirty="0">
              <a:ea typeface="Calibri"/>
              <a:cs typeface="Calibri"/>
            </a:endParaRPr>
          </a:p>
        </p:txBody>
      </p:sp>
      <p:sp>
        <p:nvSpPr>
          <p:cNvPr id="4" name="Slide Number Placeholder 3">
            <a:extLst>
              <a:ext uri="{FF2B5EF4-FFF2-40B4-BE49-F238E27FC236}">
                <a16:creationId xmlns:a16="http://schemas.microsoft.com/office/drawing/2014/main" id="{8FE7E932-2E55-AC88-9E4E-7FD32BDEF0DC}"/>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3871284566"/>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742C-AAF3-7D13-6A86-C1FFACE7D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1E045-CBAC-9251-E202-567FCCC87786}"/>
              </a:ext>
            </a:extLst>
          </p:cNvPr>
          <p:cNvSpPr>
            <a:spLocks noGrp="1"/>
          </p:cNvSpPr>
          <p:nvPr>
            <p:ph type="title"/>
          </p:nvPr>
        </p:nvSpPr>
        <p:spPr>
          <a:xfrm>
            <a:off x="838200" y="365125"/>
            <a:ext cx="10910371" cy="1343924"/>
          </a:xfrm>
        </p:spPr>
        <p:txBody>
          <a:bodyPr/>
          <a:lstStyle/>
          <a:p>
            <a:r>
              <a:rPr lang="fr-FR" dirty="0">
                <a:solidFill>
                  <a:srgbClr val="3C8689"/>
                </a:solidFill>
                <a:ea typeface="Calibri Light"/>
                <a:cs typeface="Calibri Light"/>
              </a:rPr>
              <a:t>Considérations spéciales pour les zones à croissance lente</a:t>
            </a:r>
            <a:endParaRPr lang="en-US" dirty="0">
              <a:solidFill>
                <a:srgbClr val="3C8689"/>
              </a:solidFill>
            </a:endParaRPr>
          </a:p>
        </p:txBody>
      </p:sp>
      <p:sp>
        <p:nvSpPr>
          <p:cNvPr id="3" name="Content Placeholder 2">
            <a:extLst>
              <a:ext uri="{FF2B5EF4-FFF2-40B4-BE49-F238E27FC236}">
                <a16:creationId xmlns:a16="http://schemas.microsoft.com/office/drawing/2014/main" id="{741108DD-B491-1201-2B33-8FA514C31F8D}"/>
              </a:ext>
            </a:extLst>
          </p:cNvPr>
          <p:cNvSpPr>
            <a:spLocks noGrp="1"/>
          </p:cNvSpPr>
          <p:nvPr>
            <p:ph idx="1"/>
          </p:nvPr>
        </p:nvSpPr>
        <p:spPr/>
        <p:txBody>
          <a:bodyPr vert="horz" lIns="91440" tIns="45720" rIns="91440" bIns="45720" rtlCol="0" anchor="t">
            <a:normAutofit/>
          </a:bodyPr>
          <a:lstStyle/>
          <a:p>
            <a:r>
              <a:rPr lang="fr-FR" dirty="0">
                <a:ea typeface="Calibri"/>
                <a:cs typeface="Calibri"/>
              </a:rPr>
              <a:t>Les parcelles de 1m x 1m sont désormais obligatoires dans les sites comptant l’ANR</a:t>
            </a:r>
          </a:p>
          <a:p>
            <a:pPr lvl="1"/>
            <a:r>
              <a:rPr lang="fr-FR" dirty="0">
                <a:ea typeface="Calibri"/>
                <a:cs typeface="Calibri"/>
              </a:rPr>
              <a:t>Comptez tous les arbres de moins de 1 cm de DHP, y compris les arbres qui n’ont pas encore atteint la hauteur de la poitrine (pas de DHP)</a:t>
            </a:r>
          </a:p>
          <a:p>
            <a:r>
              <a:rPr lang="fr-FR" dirty="0">
                <a:ea typeface="Calibri"/>
                <a:cs typeface="Calibri"/>
              </a:rPr>
              <a:t>En règle générale, un arbre en régénération doit atteindre 1 cm DBH pour être comptabilisé dans l’objectif PPC</a:t>
            </a:r>
          </a:p>
          <a:p>
            <a:pPr lvl="1"/>
            <a:r>
              <a:rPr lang="fr-FR" dirty="0">
                <a:ea typeface="Calibri"/>
                <a:cs typeface="Calibri"/>
              </a:rPr>
              <a:t>Si vous avez des sites où la régénération des arbres ne devrait pas atteindre 1 cm de DHP, parlez à l’équipe de surveillance mondiale pour faire une exception</a:t>
            </a:r>
          </a:p>
          <a:p>
            <a:pPr lvl="2"/>
            <a:r>
              <a:rPr lang="fr-FR" dirty="0">
                <a:ea typeface="Calibri"/>
                <a:cs typeface="Calibri"/>
              </a:rPr>
              <a:t>Applicable uniquement dans les zones tempérées, les zones de haute altitude ou les projets de plantation dans les écosystèmes aquatiques</a:t>
            </a:r>
            <a:endParaRPr lang="en-US" dirty="0">
              <a:ea typeface="Calibri"/>
              <a:cs typeface="Calibri"/>
            </a:endParaRPr>
          </a:p>
        </p:txBody>
      </p:sp>
      <p:sp>
        <p:nvSpPr>
          <p:cNvPr id="4" name="Slide Number Placeholder 3">
            <a:extLst>
              <a:ext uri="{FF2B5EF4-FFF2-40B4-BE49-F238E27FC236}">
                <a16:creationId xmlns:a16="http://schemas.microsoft.com/office/drawing/2014/main" id="{DFA32723-431E-64B3-F3E1-C9BDDF4FC975}"/>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53520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altLang="zh-CN" sz="5400" b="1" dirty="0">
                <a:solidFill>
                  <a:srgbClr val="3C8689"/>
                </a:solidFill>
                <a:latin typeface="Franklin Gothic Book"/>
                <a:cs typeface="Calibri Light"/>
              </a:rPr>
              <a:t>Erreurs courantes et comment les corriger</a:t>
            </a:r>
            <a:endParaRPr lang="en-US" sz="5400" b="1" dirty="0">
              <a:solidFill>
                <a:srgbClr val="3C8689"/>
              </a:solidFill>
              <a:latin typeface="Franklin Gothic Book"/>
              <a:cs typeface="Calibri Light"/>
            </a:endParaRPr>
          </a:p>
        </p:txBody>
      </p:sp>
      <p:sp>
        <p:nvSpPr>
          <p:cNvPr id="3" name="Subtitle 2"/>
          <p:cNvSpPr>
            <a:spLocks noGrp="1"/>
          </p:cNvSpPr>
          <p:nvPr>
            <p:ph type="subTitle" idx="1"/>
          </p:nvPr>
        </p:nvSpPr>
        <p:spPr/>
        <p:txBody>
          <a:bodyPr/>
          <a:lstStyle/>
          <a:p>
            <a:endParaRPr lang="en-US"/>
          </a:p>
        </p:txBody>
      </p:sp>
      <p:pic>
        <p:nvPicPr>
          <p:cNvPr id="5" name="object 4">
            <a:extLst>
              <a:ext uri="{FF2B5EF4-FFF2-40B4-BE49-F238E27FC236}">
                <a16:creationId xmlns:a16="http://schemas.microsoft.com/office/drawing/2014/main" id="{D2302E18-379C-C47D-41FD-FB4C4F7905DA}"/>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2D78D2A-152E-DF4A-604F-39F047C506F0}"/>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98089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en-US" altLang="zh-CN" sz="4000" b="1" dirty="0">
                <a:solidFill>
                  <a:srgbClr val="3C8689"/>
                </a:solidFill>
                <a:latin typeface="Franklin Gothic Book"/>
                <a:cs typeface="Calibri Light"/>
              </a:rPr>
              <a:t>1. ID de site incorrect</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308009" y="1480910"/>
            <a:ext cx="5230918" cy="1931563"/>
          </a:xfrm>
        </p:spPr>
        <p:txBody>
          <a:bodyPr vert="horz" lIns="91440" tIns="45720" rIns="91440" bIns="45720" rtlCol="0" anchor="t">
            <a:noAutofit/>
          </a:bodyPr>
          <a:lstStyle/>
          <a:p>
            <a:r>
              <a:rPr lang="fr-FR" sz="2400" spc="-5" dirty="0">
                <a:solidFill>
                  <a:srgbClr val="887B56"/>
                </a:solidFill>
                <a:latin typeface="Franklin Gothic Medium"/>
              </a:rPr>
              <a:t>Les ID de site ne correspondent pas à l’IMP
Pour trouver les ID de site corrects, exportez le projet à partir d’IMP et ouvrez le fichier csv. fichiers --&gt;</a:t>
            </a:r>
            <a:endParaRPr lang="en-US" sz="2400" spc="-5" dirty="0">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29</a:t>
            </a:fld>
            <a:endParaRPr lang="en-US"/>
          </a:p>
        </p:txBody>
      </p:sp>
      <p:pic>
        <p:nvPicPr>
          <p:cNvPr id="4" name="Picture 3" descr="A screenshot of a phone&#10;&#10;Description automatically generated">
            <a:extLst>
              <a:ext uri="{FF2B5EF4-FFF2-40B4-BE49-F238E27FC236}">
                <a16:creationId xmlns:a16="http://schemas.microsoft.com/office/drawing/2014/main" id="{F8B0B95A-893B-E964-6ABB-7A331F131BDD}"/>
              </a:ext>
            </a:extLst>
          </p:cNvPr>
          <p:cNvPicPr>
            <a:picLocks noChangeAspect="1"/>
          </p:cNvPicPr>
          <p:nvPr/>
        </p:nvPicPr>
        <p:blipFill>
          <a:blip r:embed="rId3"/>
          <a:stretch>
            <a:fillRect/>
          </a:stretch>
        </p:blipFill>
        <p:spPr>
          <a:xfrm>
            <a:off x="9078498" y="3896969"/>
            <a:ext cx="1072439" cy="2600645"/>
          </a:xfrm>
          <a:prstGeom prst="rect">
            <a:avLst/>
          </a:prstGeom>
        </p:spPr>
      </p:pic>
      <p:pic>
        <p:nvPicPr>
          <p:cNvPr id="7" name="Picture 6" descr="A screenshot of a phone&#10;&#10;Description automatically generated">
            <a:extLst>
              <a:ext uri="{FF2B5EF4-FFF2-40B4-BE49-F238E27FC236}">
                <a16:creationId xmlns:a16="http://schemas.microsoft.com/office/drawing/2014/main" id="{D2E09842-59F8-E932-5FCE-06B7D858B1F8}"/>
              </a:ext>
            </a:extLst>
          </p:cNvPr>
          <p:cNvPicPr>
            <a:picLocks noChangeAspect="1"/>
          </p:cNvPicPr>
          <p:nvPr/>
        </p:nvPicPr>
        <p:blipFill rotWithShape="1">
          <a:blip r:embed="rId4"/>
          <a:srcRect l="48175" r="243" b="220"/>
          <a:stretch/>
        </p:blipFill>
        <p:spPr>
          <a:xfrm>
            <a:off x="3944603" y="3950636"/>
            <a:ext cx="1004742" cy="2507306"/>
          </a:xfrm>
          <a:prstGeom prst="rect">
            <a:avLst/>
          </a:prstGeom>
        </p:spPr>
      </p:pic>
      <p:sp>
        <p:nvSpPr>
          <p:cNvPr id="9" name="TextBox 8">
            <a:extLst>
              <a:ext uri="{FF2B5EF4-FFF2-40B4-BE49-F238E27FC236}">
                <a16:creationId xmlns:a16="http://schemas.microsoft.com/office/drawing/2014/main" id="{A8DF01E6-D5FD-4A12-14BC-A49BB737955D}"/>
              </a:ext>
            </a:extLst>
          </p:cNvPr>
          <p:cNvSpPr txBox="1"/>
          <p:nvPr/>
        </p:nvSpPr>
        <p:spPr>
          <a:xfrm>
            <a:off x="1489390" y="3949810"/>
            <a:ext cx="24561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cs typeface="Calibri"/>
              </a:rPr>
              <a:t>Bon </a:t>
            </a:r>
            <a:r>
              <a:rPr lang="en-US" sz="2400" b="1" u="sng" dirty="0" err="1">
                <a:solidFill>
                  <a:schemeClr val="accent4">
                    <a:lumMod val="50000"/>
                  </a:schemeClr>
                </a:solidFill>
                <a:cs typeface="Calibri"/>
              </a:rPr>
              <a:t>exemple</a:t>
            </a:r>
            <a:endParaRPr lang="en-US" sz="2400" b="1" u="sng" dirty="0">
              <a:solidFill>
                <a:schemeClr val="accent4">
                  <a:lumMod val="50000"/>
                </a:schemeClr>
              </a:solidFill>
              <a:latin typeface="Calibri"/>
              <a:cs typeface="Calibri"/>
            </a:endParaRPr>
          </a:p>
          <a:p>
            <a:r>
              <a:rPr lang="fr-FR" sz="2400" dirty="0">
                <a:solidFill>
                  <a:srgbClr val="887B56"/>
                </a:solidFill>
                <a:ea typeface="+mn-lt"/>
                <a:cs typeface="+mn-lt"/>
              </a:rPr>
              <a:t>Tous les identifiants ne doivent être que des chiffres</a:t>
            </a:r>
            <a:endParaRPr lang="en-US" dirty="0">
              <a:ea typeface="+mn-lt"/>
              <a:cs typeface="+mn-lt"/>
            </a:endParaRPr>
          </a:p>
        </p:txBody>
      </p:sp>
      <p:sp>
        <p:nvSpPr>
          <p:cNvPr id="11" name="TextBox 10">
            <a:extLst>
              <a:ext uri="{FF2B5EF4-FFF2-40B4-BE49-F238E27FC236}">
                <a16:creationId xmlns:a16="http://schemas.microsoft.com/office/drawing/2014/main" id="{D9E50BBA-CC0F-7054-0E01-61F835C29A06}"/>
              </a:ext>
            </a:extLst>
          </p:cNvPr>
          <p:cNvSpPr txBox="1"/>
          <p:nvPr/>
        </p:nvSpPr>
        <p:spPr>
          <a:xfrm>
            <a:off x="6752845" y="3951805"/>
            <a:ext cx="245615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cs typeface="Calibri"/>
              </a:rPr>
              <a:t>Mauvais </a:t>
            </a:r>
            <a:r>
              <a:rPr lang="en-US" sz="2400" b="1" u="sng" dirty="0" err="1">
                <a:solidFill>
                  <a:schemeClr val="accent4">
                    <a:lumMod val="50000"/>
                  </a:schemeClr>
                </a:solidFill>
                <a:cs typeface="Calibri"/>
              </a:rPr>
              <a:t>exemple</a:t>
            </a:r>
            <a:endParaRPr lang="en-US" sz="2400" b="1" u="sng" dirty="0">
              <a:solidFill>
                <a:schemeClr val="accent4">
                  <a:lumMod val="50000"/>
                </a:schemeClr>
              </a:solidFill>
              <a:latin typeface="Calibri"/>
              <a:cs typeface="Calibri"/>
            </a:endParaRPr>
          </a:p>
          <a:p>
            <a:r>
              <a:rPr lang="fr-FR" sz="2000" dirty="0">
                <a:solidFill>
                  <a:srgbClr val="887B56"/>
                </a:solidFill>
                <a:ea typeface="+mn-lt"/>
                <a:cs typeface="+mn-lt"/>
              </a:rPr>
              <a:t>Confondu avec les noms de sites (comme S0196, A76) qui pourraient inclure des lettres</a:t>
            </a:r>
            <a:endParaRPr lang="en-US" sz="2400" b="1" u="sng" dirty="0">
              <a:solidFill>
                <a:schemeClr val="accent4">
                  <a:lumMod val="50000"/>
                </a:schemeClr>
              </a:solidFill>
              <a:latin typeface="Calibri"/>
              <a:cs typeface="Calibri"/>
            </a:endParaRPr>
          </a:p>
        </p:txBody>
      </p:sp>
      <p:pic>
        <p:nvPicPr>
          <p:cNvPr id="12" name="Picture 11" descr="A screenshot of a website&#10;&#10;Description automatically generated">
            <a:extLst>
              <a:ext uri="{FF2B5EF4-FFF2-40B4-BE49-F238E27FC236}">
                <a16:creationId xmlns:a16="http://schemas.microsoft.com/office/drawing/2014/main" id="{38505392-E5BE-4AF1-6551-C51C0B5B0ADC}"/>
              </a:ext>
            </a:extLst>
          </p:cNvPr>
          <p:cNvPicPr>
            <a:picLocks noChangeAspect="1"/>
          </p:cNvPicPr>
          <p:nvPr/>
        </p:nvPicPr>
        <p:blipFill>
          <a:blip r:embed="rId5"/>
          <a:stretch>
            <a:fillRect/>
          </a:stretch>
        </p:blipFill>
        <p:spPr>
          <a:xfrm>
            <a:off x="5703904" y="1534023"/>
            <a:ext cx="5814874" cy="1873854"/>
          </a:xfrm>
          <a:prstGeom prst="rect">
            <a:avLst/>
          </a:prstGeom>
        </p:spPr>
      </p:pic>
      <p:sp>
        <p:nvSpPr>
          <p:cNvPr id="13" name="Oval 12">
            <a:extLst>
              <a:ext uri="{FF2B5EF4-FFF2-40B4-BE49-F238E27FC236}">
                <a16:creationId xmlns:a16="http://schemas.microsoft.com/office/drawing/2014/main" id="{55DDF910-FF7A-9E5A-C15F-5AF1FBDBA0E9}"/>
              </a:ext>
            </a:extLst>
          </p:cNvPr>
          <p:cNvSpPr/>
          <p:nvPr/>
        </p:nvSpPr>
        <p:spPr>
          <a:xfrm>
            <a:off x="10135340" y="2189825"/>
            <a:ext cx="739805" cy="5178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0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BB8E-BA9E-D8A6-91F8-D9ABE60C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601-1A24-3CB0-5F2B-E9326BE0EC9A}"/>
              </a:ext>
            </a:extLst>
          </p:cNvPr>
          <p:cNvSpPr>
            <a:spLocks noGrp="1"/>
          </p:cNvSpPr>
          <p:nvPr>
            <p:ph type="ctrTitle"/>
          </p:nvPr>
        </p:nvSpPr>
        <p:spPr/>
        <p:txBody>
          <a:bodyPr/>
          <a:lstStyle/>
          <a:p>
            <a:r>
              <a:rPr lang="fr-FR" sz="5400" b="1" dirty="0">
                <a:solidFill>
                  <a:srgbClr val="3C8689"/>
                </a:solidFill>
                <a:latin typeface="Franklin Gothic Book"/>
                <a:cs typeface="Calibri Light"/>
              </a:rPr>
              <a:t>La plateforme de surveillance intégrée (IMP)/</a:t>
            </a:r>
            <a:r>
              <a:rPr lang="fr-FR" sz="5400" b="1" dirty="0" err="1">
                <a:solidFill>
                  <a:srgbClr val="3C8689"/>
                </a:solidFill>
                <a:latin typeface="Franklin Gothic Book"/>
                <a:cs typeface="Calibri Light"/>
              </a:rPr>
              <a:t>Terramatch</a:t>
            </a:r>
            <a:endParaRPr lang="en-US" sz="5400" b="1" dirty="0">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9545CC4A-C0A5-5F42-7D66-9189906DADDE}"/>
              </a:ext>
            </a:extLst>
          </p:cNvPr>
          <p:cNvSpPr>
            <a:spLocks noGrp="1"/>
          </p:cNvSpPr>
          <p:nvPr>
            <p:ph type="subTitle" idx="1"/>
          </p:nvPr>
        </p:nvSpPr>
        <p:spPr/>
        <p:txBody>
          <a:bodyPr vert="horz" lIns="91440" tIns="45720" rIns="91440" bIns="45720" rtlCol="0" anchor="t">
            <a:normAutofit/>
          </a:bodyPr>
          <a:lstStyle/>
          <a:p>
            <a:r>
              <a:rPr lang="fr-FR" sz="3200" dirty="0">
                <a:solidFill>
                  <a:srgbClr val="887B56"/>
                </a:solidFill>
                <a:latin typeface="Franklin Gothic Book"/>
                <a:cs typeface="Calibri"/>
              </a:rPr>
              <a:t>Dernières améliorations
À quoi s’attendre en 2025</a:t>
            </a:r>
            <a:endParaRPr lang="en-US" sz="3200" dirty="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5CFD7580-4E62-230E-098D-76B027925FF1}"/>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393F007-8AE6-830F-F036-226B4D8512E3}"/>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73316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2. ID de parcelle incorrect</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650195"/>
          </a:xfrm>
        </p:spPr>
        <p:txBody>
          <a:bodyPr vert="horz" lIns="91440" tIns="45720" rIns="91440" bIns="45720" rtlCol="0" anchor="t">
            <a:noAutofit/>
          </a:bodyPr>
          <a:lstStyle/>
          <a:p>
            <a:r>
              <a:rPr lang="fr-FR" spc="-5" dirty="0">
                <a:solidFill>
                  <a:srgbClr val="887B56"/>
                </a:solidFill>
                <a:latin typeface="Franklin Gothic Medium"/>
                <a:cs typeface="Calibri"/>
              </a:rPr>
              <a:t>Les ID de parcelle sont dupliqués</a:t>
            </a:r>
            <a:endParaRPr lang="en-US" dirty="0">
              <a:solidFill>
                <a:srgbClr val="000000"/>
              </a:solidFill>
              <a:latin typeface="Calibri" panose="020F0502020204030204"/>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30</a:t>
            </a:fld>
            <a:endParaRPr lang="en-US"/>
          </a:p>
        </p:txBody>
      </p:sp>
      <p:pic>
        <p:nvPicPr>
          <p:cNvPr id="4" name="Picture 3" descr="A screenshot of a computer&#10;&#10;Description automatically generated">
            <a:extLst>
              <a:ext uri="{FF2B5EF4-FFF2-40B4-BE49-F238E27FC236}">
                <a16:creationId xmlns:a16="http://schemas.microsoft.com/office/drawing/2014/main" id="{6AC4E62B-5CFB-F938-2D22-C3F4DB40D5A1}"/>
              </a:ext>
            </a:extLst>
          </p:cNvPr>
          <p:cNvPicPr>
            <a:picLocks noChangeAspect="1"/>
          </p:cNvPicPr>
          <p:nvPr/>
        </p:nvPicPr>
        <p:blipFill rotWithShape="1">
          <a:blip r:embed="rId3"/>
          <a:srcRect t="1169" r="27602" b="39961"/>
          <a:stretch/>
        </p:blipFill>
        <p:spPr>
          <a:xfrm>
            <a:off x="6424167" y="3156345"/>
            <a:ext cx="2666272" cy="2517343"/>
          </a:xfrm>
          <a:prstGeom prst="rect">
            <a:avLst/>
          </a:prstGeom>
        </p:spPr>
      </p:pic>
      <p:sp>
        <p:nvSpPr>
          <p:cNvPr id="8" name="TextBox 7">
            <a:extLst>
              <a:ext uri="{FF2B5EF4-FFF2-40B4-BE49-F238E27FC236}">
                <a16:creationId xmlns:a16="http://schemas.microsoft.com/office/drawing/2014/main" id="{C9FC11FC-0C9D-D697-054C-DB23BE31B432}"/>
              </a:ext>
            </a:extLst>
          </p:cNvPr>
          <p:cNvSpPr txBox="1"/>
          <p:nvPr/>
        </p:nvSpPr>
        <p:spPr>
          <a:xfrm>
            <a:off x="838201" y="2076423"/>
            <a:ext cx="482378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dirty="0">
                <a:solidFill>
                  <a:schemeClr val="accent4">
                    <a:lumMod val="50000"/>
                  </a:schemeClr>
                </a:solidFill>
                <a:ea typeface="+mn-lt"/>
                <a:cs typeface="+mn-lt"/>
              </a:rPr>
              <a:t>Bon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pPr algn="ctr"/>
            <a:r>
              <a:rPr lang="fr-FR" sz="2000" dirty="0">
                <a:solidFill>
                  <a:srgbClr val="887B56"/>
                </a:solidFill>
                <a:cs typeface="Calibri"/>
              </a:rPr>
              <a:t>Identifiants de parcelle uniques, avec des noms différents pour les suffixes</a:t>
            </a:r>
            <a:endParaRPr lang="en-US" sz="2000" dirty="0">
              <a:solidFill>
                <a:srgbClr val="887B56"/>
              </a:solidFill>
              <a:cs typeface="Calibri"/>
            </a:endParaRPr>
          </a:p>
        </p:txBody>
      </p:sp>
      <p:sp>
        <p:nvSpPr>
          <p:cNvPr id="10" name="TextBox 9">
            <a:extLst>
              <a:ext uri="{FF2B5EF4-FFF2-40B4-BE49-F238E27FC236}">
                <a16:creationId xmlns:a16="http://schemas.microsoft.com/office/drawing/2014/main" id="{7D6F8340-0BED-D71E-0873-950684903305}"/>
              </a:ext>
            </a:extLst>
          </p:cNvPr>
          <p:cNvSpPr txBox="1"/>
          <p:nvPr/>
        </p:nvSpPr>
        <p:spPr>
          <a:xfrm>
            <a:off x="7155048" y="2131105"/>
            <a:ext cx="29111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pPr algn="ctr"/>
            <a:r>
              <a:rPr lang="en-US" sz="2000" dirty="0">
                <a:solidFill>
                  <a:srgbClr val="887B56"/>
                </a:solidFill>
                <a:cs typeface="Calibri"/>
              </a:rPr>
              <a:t>ID de </a:t>
            </a:r>
            <a:r>
              <a:rPr lang="en-US" sz="2000" dirty="0" err="1">
                <a:solidFill>
                  <a:srgbClr val="887B56"/>
                </a:solidFill>
                <a:cs typeface="Calibri"/>
              </a:rPr>
              <a:t>parcelle</a:t>
            </a:r>
            <a:r>
              <a:rPr lang="en-US" sz="2000" dirty="0">
                <a:solidFill>
                  <a:srgbClr val="887B56"/>
                </a:solidFill>
                <a:cs typeface="Calibri"/>
              </a:rPr>
              <a:t> </a:t>
            </a:r>
            <a:r>
              <a:rPr lang="en-US" sz="2000" dirty="0" err="1">
                <a:solidFill>
                  <a:srgbClr val="887B56"/>
                </a:solidFill>
                <a:cs typeface="Calibri"/>
              </a:rPr>
              <a:t>dupliqués</a:t>
            </a:r>
            <a:endParaRPr lang="en-US" sz="2000" dirty="0">
              <a:solidFill>
                <a:srgbClr val="887B56"/>
              </a:solidFill>
              <a:cs typeface="Calibri"/>
            </a:endParaRPr>
          </a:p>
        </p:txBody>
      </p:sp>
      <p:pic>
        <p:nvPicPr>
          <p:cNvPr id="11" name="Picture 10" descr="A screenshot of a computer&#10;&#10;Description automatically generated">
            <a:extLst>
              <a:ext uri="{FF2B5EF4-FFF2-40B4-BE49-F238E27FC236}">
                <a16:creationId xmlns:a16="http://schemas.microsoft.com/office/drawing/2014/main" id="{589B19C8-C3A2-DFF1-B264-837AA4B31C31}"/>
              </a:ext>
            </a:extLst>
          </p:cNvPr>
          <p:cNvPicPr>
            <a:picLocks noChangeAspect="1"/>
          </p:cNvPicPr>
          <p:nvPr/>
        </p:nvPicPr>
        <p:blipFill rotWithShape="1">
          <a:blip r:embed="rId4"/>
          <a:srcRect l="135" t="381" r="11545" b="-1235"/>
          <a:stretch/>
        </p:blipFill>
        <p:spPr>
          <a:xfrm>
            <a:off x="665757" y="3158136"/>
            <a:ext cx="2346414" cy="253449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B1C8E4C4-7D04-AFC7-E2E8-AD1B62D4A42E}"/>
              </a:ext>
            </a:extLst>
          </p:cNvPr>
          <p:cNvPicPr>
            <a:picLocks noChangeAspect="1"/>
          </p:cNvPicPr>
          <p:nvPr/>
        </p:nvPicPr>
        <p:blipFill rotWithShape="1">
          <a:blip r:embed="rId5"/>
          <a:srcRect r="18130" b="-724"/>
          <a:stretch/>
        </p:blipFill>
        <p:spPr>
          <a:xfrm>
            <a:off x="9166687" y="3082211"/>
            <a:ext cx="2316426" cy="261114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980883F-9571-0A33-C298-75A549491A39}"/>
              </a:ext>
            </a:extLst>
          </p:cNvPr>
          <p:cNvPicPr>
            <a:picLocks noChangeAspect="1"/>
          </p:cNvPicPr>
          <p:nvPr/>
        </p:nvPicPr>
        <p:blipFill rotWithShape="1">
          <a:blip r:embed="rId6"/>
          <a:srcRect l="-59" r="9091" b="-300"/>
          <a:stretch/>
        </p:blipFill>
        <p:spPr>
          <a:xfrm>
            <a:off x="3127420" y="3159966"/>
            <a:ext cx="2568599" cy="2606358"/>
          </a:xfrm>
          <a:prstGeom prst="rect">
            <a:avLst/>
          </a:prstGeom>
        </p:spPr>
      </p:pic>
      <p:cxnSp>
        <p:nvCxnSpPr>
          <p:cNvPr id="15" name="Straight Arrow Connector 14">
            <a:extLst>
              <a:ext uri="{FF2B5EF4-FFF2-40B4-BE49-F238E27FC236}">
                <a16:creationId xmlns:a16="http://schemas.microsoft.com/office/drawing/2014/main" id="{6CB8E24E-531F-5D64-F3B0-77076EF8CBA0}"/>
              </a:ext>
            </a:extLst>
          </p:cNvPr>
          <p:cNvCxnSpPr/>
          <p:nvPr/>
        </p:nvCxnSpPr>
        <p:spPr>
          <a:xfrm>
            <a:off x="6080343" y="2070747"/>
            <a:ext cx="34031" cy="3984669"/>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939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838200" y="365125"/>
            <a:ext cx="11183754" cy="1325563"/>
          </a:xfrm>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3. Les photos ne montrent pas assez de paysage</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394104"/>
            <a:ext cx="11218031" cy="361671"/>
          </a:xfrm>
        </p:spPr>
        <p:txBody>
          <a:bodyPr vert="horz" lIns="91440" tIns="45720" rIns="91440" bIns="45720" rtlCol="0" anchor="t">
            <a:noAutofit/>
          </a:bodyPr>
          <a:lstStyle/>
          <a:p>
            <a:r>
              <a:rPr lang="fr-FR" spc="-5" dirty="0">
                <a:solidFill>
                  <a:srgbClr val="887B56"/>
                </a:solidFill>
                <a:latin typeface="Franklin Gothic Medium"/>
                <a:cs typeface="Calibri"/>
              </a:rPr>
              <a:t>Les photos montrent le poteau d’angle ou le GPS, ne regardant pas dans la parcelle</a:t>
            </a:r>
            <a:endParaRPr lang="en-US" dirty="0">
              <a:solidFill>
                <a:srgbClr val="000000"/>
              </a:solidFill>
              <a:latin typeface="Calibri"/>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31</a:t>
            </a:fld>
            <a:endParaRPr lang="en-US"/>
          </a:p>
        </p:txBody>
      </p:sp>
      <p:pic>
        <p:nvPicPr>
          <p:cNvPr id="4" name="Picture 3" descr="A small plant growing in the dirt&#10;&#10;Description automatically generated">
            <a:extLst>
              <a:ext uri="{FF2B5EF4-FFF2-40B4-BE49-F238E27FC236}">
                <a16:creationId xmlns:a16="http://schemas.microsoft.com/office/drawing/2014/main" id="{4615C98F-B88E-3F89-0C56-F8D5DE3BD91E}"/>
              </a:ext>
            </a:extLst>
          </p:cNvPr>
          <p:cNvPicPr>
            <a:picLocks noChangeAspect="1"/>
          </p:cNvPicPr>
          <p:nvPr/>
        </p:nvPicPr>
        <p:blipFill>
          <a:blip r:embed="rId3"/>
          <a:stretch>
            <a:fillRect/>
          </a:stretch>
        </p:blipFill>
        <p:spPr>
          <a:xfrm>
            <a:off x="7732784" y="3372272"/>
            <a:ext cx="1955547" cy="2602839"/>
          </a:xfrm>
          <a:prstGeom prst="rect">
            <a:avLst/>
          </a:prstGeom>
        </p:spPr>
      </p:pic>
      <p:pic>
        <p:nvPicPr>
          <p:cNvPr id="7" name="Picture 6" descr="A red ribbon tied to a pole&#10;&#10;Description automatically generated">
            <a:extLst>
              <a:ext uri="{FF2B5EF4-FFF2-40B4-BE49-F238E27FC236}">
                <a16:creationId xmlns:a16="http://schemas.microsoft.com/office/drawing/2014/main" id="{F74D4D2A-655A-34DF-CCEB-48236BD737EC}"/>
              </a:ext>
            </a:extLst>
          </p:cNvPr>
          <p:cNvPicPr>
            <a:picLocks noChangeAspect="1"/>
          </p:cNvPicPr>
          <p:nvPr/>
        </p:nvPicPr>
        <p:blipFill>
          <a:blip r:embed="rId4"/>
          <a:stretch>
            <a:fillRect/>
          </a:stretch>
        </p:blipFill>
        <p:spPr>
          <a:xfrm>
            <a:off x="9896846" y="3365815"/>
            <a:ext cx="1971208" cy="2610362"/>
          </a:xfrm>
          <a:prstGeom prst="rect">
            <a:avLst/>
          </a:prstGeom>
        </p:spPr>
      </p:pic>
      <p:pic>
        <p:nvPicPr>
          <p:cNvPr id="8" name="Picture 7">
            <a:extLst>
              <a:ext uri="{FF2B5EF4-FFF2-40B4-BE49-F238E27FC236}">
                <a16:creationId xmlns:a16="http://schemas.microsoft.com/office/drawing/2014/main" id="{BC789247-11E1-5D18-4EF6-FA2BECC5F13B}"/>
              </a:ext>
            </a:extLst>
          </p:cNvPr>
          <p:cNvPicPr>
            <a:picLocks noChangeAspect="1"/>
          </p:cNvPicPr>
          <p:nvPr/>
        </p:nvPicPr>
        <p:blipFill>
          <a:blip r:embed="rId5"/>
          <a:stretch>
            <a:fillRect/>
          </a:stretch>
        </p:blipFill>
        <p:spPr>
          <a:xfrm>
            <a:off x="354411" y="3965420"/>
            <a:ext cx="3063209" cy="2302276"/>
          </a:xfrm>
          <a:prstGeom prst="rect">
            <a:avLst/>
          </a:prstGeom>
        </p:spPr>
      </p:pic>
      <p:cxnSp>
        <p:nvCxnSpPr>
          <p:cNvPr id="9" name="Straight Arrow Connector 8">
            <a:extLst>
              <a:ext uri="{FF2B5EF4-FFF2-40B4-BE49-F238E27FC236}">
                <a16:creationId xmlns:a16="http://schemas.microsoft.com/office/drawing/2014/main" id="{E14D9C8A-B095-97CF-4143-D7AAB82D99D2}"/>
              </a:ext>
            </a:extLst>
          </p:cNvPr>
          <p:cNvCxnSpPr/>
          <p:nvPr/>
        </p:nvCxnSpPr>
        <p:spPr>
          <a:xfrm>
            <a:off x="5823751" y="2039645"/>
            <a:ext cx="34031" cy="4287913"/>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565F37D-F1AB-FA50-1A77-FBD8CED0242C}"/>
              </a:ext>
            </a:extLst>
          </p:cNvPr>
          <p:cNvSpPr txBox="1"/>
          <p:nvPr/>
        </p:nvSpPr>
        <p:spPr>
          <a:xfrm>
            <a:off x="2047756" y="2223179"/>
            <a:ext cx="2456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cs typeface="Calibri"/>
              </a:rPr>
              <a:t>Bons </a:t>
            </a:r>
            <a:r>
              <a:rPr lang="en-US" sz="2400" b="1" u="sng" dirty="0" err="1">
                <a:solidFill>
                  <a:schemeClr val="accent4">
                    <a:lumMod val="50000"/>
                  </a:schemeClr>
                </a:solidFill>
                <a:cs typeface="Calibri"/>
              </a:rPr>
              <a:t>exemples</a:t>
            </a:r>
            <a:endParaRPr lang="en-US" sz="2400" b="1" u="sng" dirty="0">
              <a:solidFill>
                <a:schemeClr val="accent4">
                  <a:lumMod val="50000"/>
                </a:schemeClr>
              </a:solidFill>
              <a:latin typeface="Times"/>
              <a:cs typeface="Times"/>
            </a:endParaRPr>
          </a:p>
        </p:txBody>
      </p:sp>
      <p:pic>
        <p:nvPicPr>
          <p:cNvPr id="11" name="Picture 10" descr="A yellow tape tied to a tree&#10;&#10;Description automatically generated">
            <a:extLst>
              <a:ext uri="{FF2B5EF4-FFF2-40B4-BE49-F238E27FC236}">
                <a16:creationId xmlns:a16="http://schemas.microsoft.com/office/drawing/2014/main" id="{D1646EB2-BDA5-1286-1EA4-E7480843E047}"/>
              </a:ext>
            </a:extLst>
          </p:cNvPr>
          <p:cNvPicPr>
            <a:picLocks noChangeAspect="1"/>
          </p:cNvPicPr>
          <p:nvPr/>
        </p:nvPicPr>
        <p:blipFill rotWithShape="1">
          <a:blip r:embed="rId6"/>
          <a:srcRect l="3082" t="62" r="-342" b="13501"/>
          <a:stretch/>
        </p:blipFill>
        <p:spPr>
          <a:xfrm>
            <a:off x="6003956" y="3363646"/>
            <a:ext cx="1500137" cy="2910999"/>
          </a:xfrm>
          <a:prstGeom prst="rect">
            <a:avLst/>
          </a:prstGeom>
        </p:spPr>
      </p:pic>
      <p:pic>
        <p:nvPicPr>
          <p:cNvPr id="12" name="Picture 11" descr="A field of grass and rocks&#10;&#10;Description automatically generated">
            <a:extLst>
              <a:ext uri="{FF2B5EF4-FFF2-40B4-BE49-F238E27FC236}">
                <a16:creationId xmlns:a16="http://schemas.microsoft.com/office/drawing/2014/main" id="{F40EB023-436D-BF5F-5ECD-FDED31E74D61}"/>
              </a:ext>
            </a:extLst>
          </p:cNvPr>
          <p:cNvPicPr>
            <a:picLocks noChangeAspect="1"/>
          </p:cNvPicPr>
          <p:nvPr/>
        </p:nvPicPr>
        <p:blipFill>
          <a:blip r:embed="rId7"/>
          <a:stretch>
            <a:fillRect/>
          </a:stretch>
        </p:blipFill>
        <p:spPr>
          <a:xfrm>
            <a:off x="3568695" y="3483244"/>
            <a:ext cx="2077646" cy="2784529"/>
          </a:xfrm>
          <a:prstGeom prst="rect">
            <a:avLst/>
          </a:prstGeom>
        </p:spPr>
      </p:pic>
      <p:sp>
        <p:nvSpPr>
          <p:cNvPr id="13" name="TextBox 12">
            <a:extLst>
              <a:ext uri="{FF2B5EF4-FFF2-40B4-BE49-F238E27FC236}">
                <a16:creationId xmlns:a16="http://schemas.microsoft.com/office/drawing/2014/main" id="{14D3CA33-AB73-C822-A146-D2A33A1E3B4B}"/>
              </a:ext>
            </a:extLst>
          </p:cNvPr>
          <p:cNvSpPr txBox="1"/>
          <p:nvPr/>
        </p:nvSpPr>
        <p:spPr>
          <a:xfrm>
            <a:off x="382856" y="2744580"/>
            <a:ext cx="32121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Si les cimes des arbres sont trop denses, on peut ne montrer que les arbres. Mais essayez d’inclure un grand angle</a:t>
            </a:r>
            <a:endParaRPr lang="en-US" dirty="0"/>
          </a:p>
        </p:txBody>
      </p:sp>
      <p:sp>
        <p:nvSpPr>
          <p:cNvPr id="14" name="TextBox 13">
            <a:extLst>
              <a:ext uri="{FF2B5EF4-FFF2-40B4-BE49-F238E27FC236}">
                <a16:creationId xmlns:a16="http://schemas.microsoft.com/office/drawing/2014/main" id="{23A7CF0B-6E4F-4583-3777-FF39431E9384}"/>
              </a:ext>
            </a:extLst>
          </p:cNvPr>
          <p:cNvSpPr txBox="1"/>
          <p:nvPr/>
        </p:nvSpPr>
        <p:spPr>
          <a:xfrm>
            <a:off x="7975857" y="2223178"/>
            <a:ext cx="30354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cs typeface="Calibri"/>
              </a:rPr>
              <a:t>Mauvais </a:t>
            </a:r>
            <a:r>
              <a:rPr lang="en-US" sz="2400" b="1" u="sng" dirty="0" err="1">
                <a:solidFill>
                  <a:schemeClr val="accent4">
                    <a:lumMod val="50000"/>
                  </a:schemeClr>
                </a:solidFill>
                <a:cs typeface="Calibri"/>
              </a:rPr>
              <a:t>exemples</a:t>
            </a:r>
            <a:endParaRPr lang="en-US" sz="2400" b="1" u="sng" dirty="0">
              <a:solidFill>
                <a:schemeClr val="accent4">
                  <a:lumMod val="50000"/>
                </a:schemeClr>
              </a:solidFill>
              <a:latin typeface="Times"/>
              <a:cs typeface="Times"/>
            </a:endParaRPr>
          </a:p>
        </p:txBody>
      </p:sp>
    </p:spTree>
    <p:extLst>
      <p:ext uri="{BB962C8B-B14F-4D97-AF65-F5344CB8AC3E}">
        <p14:creationId xmlns:p14="http://schemas.microsoft.com/office/powerpoint/2010/main" val="149025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4. Noms scientifiques non utilisés</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fr-FR" spc="-5" dirty="0">
                <a:solidFill>
                  <a:srgbClr val="887B56"/>
                </a:solidFill>
                <a:latin typeface="Franklin Gothic Medium"/>
                <a:cs typeface="Calibri"/>
              </a:rPr>
              <a:t>Les noms d’espèces usuels sont utilisés (doivent être des noms scientifiques)</a:t>
            </a:r>
            <a:endParaRPr lang="en-US" dirty="0">
              <a:cs typeface="Calibri" panose="020F0502020204030204"/>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32</a:t>
            </a:fld>
            <a:endParaRPr lang="en-US"/>
          </a:p>
        </p:txBody>
      </p:sp>
      <p:pic>
        <p:nvPicPr>
          <p:cNvPr id="7" name="Picture 6" descr="A screenshot of a computer&#10;&#10;Description automatically generated">
            <a:extLst>
              <a:ext uri="{FF2B5EF4-FFF2-40B4-BE49-F238E27FC236}">
                <a16:creationId xmlns:a16="http://schemas.microsoft.com/office/drawing/2014/main" id="{60299EDD-408B-B406-8370-39EFE4F11BC7}"/>
              </a:ext>
            </a:extLst>
          </p:cNvPr>
          <p:cNvPicPr>
            <a:picLocks noChangeAspect="1"/>
          </p:cNvPicPr>
          <p:nvPr/>
        </p:nvPicPr>
        <p:blipFill>
          <a:blip r:embed="rId3"/>
          <a:stretch>
            <a:fillRect/>
          </a:stretch>
        </p:blipFill>
        <p:spPr>
          <a:xfrm>
            <a:off x="8388897" y="2211092"/>
            <a:ext cx="2652516" cy="4114800"/>
          </a:xfrm>
          <a:prstGeom prst="rect">
            <a:avLst/>
          </a:prstGeom>
        </p:spPr>
      </p:pic>
      <p:sp>
        <p:nvSpPr>
          <p:cNvPr id="8" name="TextBox 7">
            <a:extLst>
              <a:ext uri="{FF2B5EF4-FFF2-40B4-BE49-F238E27FC236}">
                <a16:creationId xmlns:a16="http://schemas.microsoft.com/office/drawing/2014/main" id="{CAEF9110-C8F5-6182-3CE1-E95401B83807}"/>
              </a:ext>
            </a:extLst>
          </p:cNvPr>
          <p:cNvSpPr txBox="1"/>
          <p:nvPr/>
        </p:nvSpPr>
        <p:spPr>
          <a:xfrm>
            <a:off x="6100440" y="2297837"/>
            <a:ext cx="228845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exemples</a:t>
            </a:r>
            <a:endParaRPr lang="en-US" sz="2400" dirty="0">
              <a:solidFill>
                <a:srgbClr val="887B56"/>
              </a:solidFill>
              <a:cs typeface="Calibri"/>
            </a:endParaRPr>
          </a:p>
          <a:p>
            <a:r>
              <a:rPr lang="fr-FR" sz="2400" dirty="0">
                <a:solidFill>
                  <a:srgbClr val="887B56"/>
                </a:solidFill>
                <a:cs typeface="Calibri"/>
              </a:rPr>
              <a:t>Noms communs ou locaux utilisés</a:t>
            </a:r>
            <a:endParaRPr lang="en-US" dirty="0">
              <a:cs typeface="Calibri"/>
            </a:endParaRPr>
          </a:p>
        </p:txBody>
      </p:sp>
      <p:sp>
        <p:nvSpPr>
          <p:cNvPr id="9" name="TextBox 8">
            <a:extLst>
              <a:ext uri="{FF2B5EF4-FFF2-40B4-BE49-F238E27FC236}">
                <a16:creationId xmlns:a16="http://schemas.microsoft.com/office/drawing/2014/main" id="{EB1BF6E9-D3A7-874B-ECDC-B19995042FBE}"/>
              </a:ext>
            </a:extLst>
          </p:cNvPr>
          <p:cNvSpPr txBox="1"/>
          <p:nvPr/>
        </p:nvSpPr>
        <p:spPr>
          <a:xfrm>
            <a:off x="627506" y="2297837"/>
            <a:ext cx="226969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Bons </a:t>
            </a:r>
            <a:r>
              <a:rPr lang="en-US" sz="2400" b="1" u="sng" dirty="0" err="1">
                <a:solidFill>
                  <a:schemeClr val="accent4">
                    <a:lumMod val="50000"/>
                  </a:schemeClr>
                </a:solidFill>
                <a:ea typeface="+mn-lt"/>
                <a:cs typeface="+mn-lt"/>
              </a:rPr>
              <a:t>exemples</a:t>
            </a:r>
            <a:endParaRPr lang="en-US" sz="2400" dirty="0">
              <a:solidFill>
                <a:srgbClr val="887B56"/>
              </a:solidFill>
              <a:cs typeface="Calibri"/>
            </a:endParaRPr>
          </a:p>
          <a:p>
            <a:r>
              <a:rPr lang="fr-FR" sz="2400" dirty="0">
                <a:solidFill>
                  <a:srgbClr val="887B56"/>
                </a:solidFill>
                <a:cs typeface="Calibri"/>
              </a:rPr>
              <a:t>Noms scientifiques utilisés</a:t>
            </a:r>
          </a:p>
          <a:p>
            <a:r>
              <a:rPr lang="fr-FR" sz="2400" dirty="0">
                <a:solidFill>
                  <a:srgbClr val="887B56"/>
                </a:solidFill>
                <a:cs typeface="Calibri"/>
              </a:rPr>
              <a:t>
Inclure les noms de genre + d’espèce</a:t>
            </a:r>
            <a:endParaRPr lang="en-US" sz="2400" dirty="0">
              <a:solidFill>
                <a:srgbClr val="887B56"/>
              </a:solidFill>
              <a:cs typeface="Calibri"/>
            </a:endParaRPr>
          </a:p>
        </p:txBody>
      </p:sp>
      <p:pic>
        <p:nvPicPr>
          <p:cNvPr id="11" name="Picture 10" descr="A screenshot of a computer&#10;&#10;Description automatically generated">
            <a:extLst>
              <a:ext uri="{FF2B5EF4-FFF2-40B4-BE49-F238E27FC236}">
                <a16:creationId xmlns:a16="http://schemas.microsoft.com/office/drawing/2014/main" id="{1E80A48C-6E0E-50D3-0768-8E4469D1CD3C}"/>
              </a:ext>
            </a:extLst>
          </p:cNvPr>
          <p:cNvPicPr>
            <a:picLocks noChangeAspect="1"/>
          </p:cNvPicPr>
          <p:nvPr/>
        </p:nvPicPr>
        <p:blipFill rotWithShape="1">
          <a:blip r:embed="rId4"/>
          <a:srcRect l="8174" r="-273" b="180"/>
          <a:stretch/>
        </p:blipFill>
        <p:spPr>
          <a:xfrm>
            <a:off x="2826981" y="2218677"/>
            <a:ext cx="2505661" cy="4107414"/>
          </a:xfrm>
          <a:prstGeom prst="rect">
            <a:avLst/>
          </a:prstGeom>
        </p:spPr>
      </p:pic>
    </p:spTree>
    <p:extLst>
      <p:ext uri="{BB962C8B-B14F-4D97-AF65-F5344CB8AC3E}">
        <p14:creationId xmlns:p14="http://schemas.microsoft.com/office/powerpoint/2010/main" val="3871812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584079" y="266700"/>
            <a:ext cx="11169771" cy="1325563"/>
          </a:xfrm>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5. Pas de rééchantillonnage si nécessaire (parcelle de 3x3m)</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882670"/>
          </a:xfrm>
        </p:spPr>
        <p:txBody>
          <a:bodyPr vert="horz" lIns="91440" tIns="45720" rIns="91440" bIns="45720" rtlCol="0" anchor="t">
            <a:noAutofit/>
          </a:bodyPr>
          <a:lstStyle/>
          <a:p>
            <a:r>
              <a:rPr lang="fr-FR" spc="-5" dirty="0">
                <a:solidFill>
                  <a:srgbClr val="887B56"/>
                </a:solidFill>
                <a:latin typeface="Franklin Gothic Medium"/>
                <a:cs typeface="Calibri"/>
              </a:rPr>
              <a:t>Le rééchantillonnage n’a pas lieu au moment où il le devrait</a:t>
            </a:r>
            <a:endParaRPr lang="en-US" dirty="0">
              <a:solidFill>
                <a:srgbClr val="000000"/>
              </a:solidFill>
              <a:latin typeface="Calibri" panose="020F0502020204030204"/>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3"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33</a:t>
            </a:fld>
            <a:endParaRPr lang="en-US"/>
          </a:p>
        </p:txBody>
      </p:sp>
      <p:sp>
        <p:nvSpPr>
          <p:cNvPr id="10" name="TextBox 9">
            <a:extLst>
              <a:ext uri="{FF2B5EF4-FFF2-40B4-BE49-F238E27FC236}">
                <a16:creationId xmlns:a16="http://schemas.microsoft.com/office/drawing/2014/main" id="{732D5DF7-D803-0FCC-A3AC-E59A5C08A078}"/>
              </a:ext>
            </a:extLst>
          </p:cNvPr>
          <p:cNvSpPr txBox="1"/>
          <p:nvPr/>
        </p:nvSpPr>
        <p:spPr>
          <a:xfrm>
            <a:off x="775467" y="1920912"/>
            <a:ext cx="5166001"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Bon </a:t>
            </a:r>
            <a:r>
              <a:rPr lang="en-US" sz="2400" b="1" u="sng" dirty="0" err="1">
                <a:solidFill>
                  <a:schemeClr val="accent4">
                    <a:lumMod val="50000"/>
                  </a:schemeClr>
                </a:solidFill>
                <a:ea typeface="+mn-lt"/>
                <a:cs typeface="+mn-lt"/>
              </a:rPr>
              <a:t>exemple</a:t>
            </a:r>
            <a:r>
              <a:rPr lang="fr-FR" dirty="0">
                <a:solidFill>
                  <a:srgbClr val="887B56"/>
                </a:solidFill>
                <a:cs typeface="Calibri"/>
              </a:rPr>
              <a:t>De nouveau prélever des échantillons une ou deux fois lorsqu’aucun arbre n’a été observé (il ne doit PAS s’agir d’arbres plantés). S’il n’y a pas d’enregistrement après deux rééchantillonnages, faites un recensement de la parcelle 30x30</a:t>
            </a:r>
            <a:endParaRPr lang="en-US" dirty="0"/>
          </a:p>
        </p:txBody>
      </p:sp>
      <p:pic>
        <p:nvPicPr>
          <p:cNvPr id="11" name="Picture 10" descr="A screenshot of a computer&#10;&#10;Description automatically generated">
            <a:extLst>
              <a:ext uri="{FF2B5EF4-FFF2-40B4-BE49-F238E27FC236}">
                <a16:creationId xmlns:a16="http://schemas.microsoft.com/office/drawing/2014/main" id="{4FCE50CF-D38A-7E8C-3A73-A0CB72A5B1EC}"/>
              </a:ext>
            </a:extLst>
          </p:cNvPr>
          <p:cNvPicPr>
            <a:picLocks noChangeAspect="1"/>
          </p:cNvPicPr>
          <p:nvPr/>
        </p:nvPicPr>
        <p:blipFill>
          <a:blip r:embed="rId4"/>
          <a:stretch>
            <a:fillRect/>
          </a:stretch>
        </p:blipFill>
        <p:spPr>
          <a:xfrm>
            <a:off x="776796" y="3677105"/>
            <a:ext cx="4472379" cy="2999495"/>
          </a:xfrm>
          <a:prstGeom prst="rect">
            <a:avLst/>
          </a:prstGeom>
        </p:spPr>
      </p:pic>
      <p:sp>
        <p:nvSpPr>
          <p:cNvPr id="13" name="TextBox 12">
            <a:extLst>
              <a:ext uri="{FF2B5EF4-FFF2-40B4-BE49-F238E27FC236}">
                <a16:creationId xmlns:a16="http://schemas.microsoft.com/office/drawing/2014/main" id="{C4A49F65-47AF-B7D2-1C76-4FF24BB9A5E2}"/>
              </a:ext>
            </a:extLst>
          </p:cNvPr>
          <p:cNvSpPr txBox="1"/>
          <p:nvPr/>
        </p:nvSpPr>
        <p:spPr>
          <a:xfrm>
            <a:off x="6361314" y="1979030"/>
            <a:ext cx="461064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000" dirty="0">
                <a:solidFill>
                  <a:srgbClr val="887B56"/>
                </a:solidFill>
                <a:ea typeface="+mn-lt"/>
                <a:cs typeface="+mn-lt"/>
              </a:rPr>
              <a:t>Aucun rééchantillonnage n’a été enregistré lorsqu’aucun arbre n’a été enregistré</a:t>
            </a:r>
            <a:endParaRPr lang="en-US" sz="2000" dirty="0">
              <a:solidFill>
                <a:srgbClr val="887B56"/>
              </a:solidFill>
              <a:cs typeface="Calibri" panose="020F0502020204030204"/>
            </a:endParaRPr>
          </a:p>
        </p:txBody>
      </p:sp>
      <p:pic>
        <p:nvPicPr>
          <p:cNvPr id="4" name="Picture 3" descr="A screenshot of a computer&#10;&#10;Description automatically generated">
            <a:extLst>
              <a:ext uri="{FF2B5EF4-FFF2-40B4-BE49-F238E27FC236}">
                <a16:creationId xmlns:a16="http://schemas.microsoft.com/office/drawing/2014/main" id="{0324FCA2-77C3-70F2-A271-CAA9FC61A50D}"/>
              </a:ext>
            </a:extLst>
          </p:cNvPr>
          <p:cNvPicPr>
            <a:picLocks noChangeAspect="1"/>
          </p:cNvPicPr>
          <p:nvPr/>
        </p:nvPicPr>
        <p:blipFill>
          <a:blip r:embed="rId5"/>
          <a:stretch>
            <a:fillRect/>
          </a:stretch>
        </p:blipFill>
        <p:spPr>
          <a:xfrm>
            <a:off x="6458782" y="3331028"/>
            <a:ext cx="3893090" cy="3345025"/>
          </a:xfrm>
          <a:prstGeom prst="rect">
            <a:avLst/>
          </a:prstGeom>
        </p:spPr>
      </p:pic>
    </p:spTree>
    <p:extLst>
      <p:ext uri="{BB962C8B-B14F-4D97-AF65-F5344CB8AC3E}">
        <p14:creationId xmlns:p14="http://schemas.microsoft.com/office/powerpoint/2010/main" val="206098214"/>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379561" y="365125"/>
            <a:ext cx="11814391" cy="1345101"/>
          </a:xfrm>
        </p:spPr>
        <p:txBody>
          <a:bodyPr vert="horz" lIns="91440" tIns="45720" rIns="91440" bIns="45720" rtlCol="0" anchor="ctr">
            <a:normAutofit/>
          </a:bodyPr>
          <a:lstStyle/>
          <a:p>
            <a:r>
              <a:rPr lang="fr-FR" altLang="zh-CN" sz="3600" b="1" dirty="0">
                <a:solidFill>
                  <a:srgbClr val="3C8689"/>
                </a:solidFill>
                <a:latin typeface="Franklin Gothic Book"/>
                <a:cs typeface="Calibri Light"/>
              </a:rPr>
              <a:t>6. Dénombrement/nom/type d’arbres manquants ou dénombrement de rééchantillonnage</a:t>
            </a:r>
            <a:endParaRPr lang="en-US" sz="4000"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759053"/>
          </a:xfrm>
        </p:spPr>
        <p:txBody>
          <a:bodyPr vert="horz" lIns="91440" tIns="45720" rIns="91440" bIns="45720" rtlCol="0" anchor="t">
            <a:noAutofit/>
          </a:bodyPr>
          <a:lstStyle/>
          <a:p>
            <a:r>
              <a:rPr lang="fr-FR" spc="-5" dirty="0">
                <a:solidFill>
                  <a:srgbClr val="887B56"/>
                </a:solidFill>
                <a:latin typeface="Franklin Gothic Medium"/>
              </a:rPr>
              <a:t>Les données du graphique 3x3 sont manquantes</a:t>
            </a:r>
            <a:endParaRPr lang="en-US" spc="-5" dirty="0">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34</a:t>
            </a:fld>
            <a:endParaRPr lang="en-US"/>
          </a:p>
        </p:txBody>
      </p:sp>
      <p:sp>
        <p:nvSpPr>
          <p:cNvPr id="10" name="TextBox 9">
            <a:extLst>
              <a:ext uri="{FF2B5EF4-FFF2-40B4-BE49-F238E27FC236}">
                <a16:creationId xmlns:a16="http://schemas.microsoft.com/office/drawing/2014/main" id="{C212F4AA-E082-ECE1-313C-700DD9D5D9E2}"/>
              </a:ext>
            </a:extLst>
          </p:cNvPr>
          <p:cNvSpPr txBox="1"/>
          <p:nvPr/>
        </p:nvSpPr>
        <p:spPr>
          <a:xfrm>
            <a:off x="6394351" y="1892380"/>
            <a:ext cx="529486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000" dirty="0">
                <a:solidFill>
                  <a:srgbClr val="887B56"/>
                </a:solidFill>
                <a:ea typeface="+mn-lt"/>
                <a:cs typeface="+mn-lt"/>
              </a:rPr>
              <a:t>Aucune trace d’arbres ni d’informations sur le rééchantillonnage</a:t>
            </a:r>
            <a:endParaRPr lang="en-US" sz="2000" dirty="0">
              <a:solidFill>
                <a:srgbClr val="887B56"/>
              </a:solidFill>
              <a:cs typeface="Calibri" panose="020F0502020204030204"/>
            </a:endParaRPr>
          </a:p>
        </p:txBody>
      </p:sp>
      <p:pic>
        <p:nvPicPr>
          <p:cNvPr id="11" name="Picture 10" descr="A screenshot of a computer&#10;&#10;Description automatically generated">
            <a:extLst>
              <a:ext uri="{FF2B5EF4-FFF2-40B4-BE49-F238E27FC236}">
                <a16:creationId xmlns:a16="http://schemas.microsoft.com/office/drawing/2014/main" id="{7778AD2F-7B4C-5955-CDE0-3C554EDF2493}"/>
              </a:ext>
            </a:extLst>
          </p:cNvPr>
          <p:cNvPicPr>
            <a:picLocks noChangeAspect="1"/>
          </p:cNvPicPr>
          <p:nvPr/>
        </p:nvPicPr>
        <p:blipFill>
          <a:blip r:embed="rId3"/>
          <a:stretch>
            <a:fillRect/>
          </a:stretch>
        </p:blipFill>
        <p:spPr>
          <a:xfrm>
            <a:off x="1034825" y="2950028"/>
            <a:ext cx="4220739" cy="3453882"/>
          </a:xfrm>
          <a:prstGeom prst="rect">
            <a:avLst/>
          </a:prstGeom>
        </p:spPr>
      </p:pic>
      <p:sp>
        <p:nvSpPr>
          <p:cNvPr id="12" name="TextBox 11">
            <a:extLst>
              <a:ext uri="{FF2B5EF4-FFF2-40B4-BE49-F238E27FC236}">
                <a16:creationId xmlns:a16="http://schemas.microsoft.com/office/drawing/2014/main" id="{AF650E7B-6D03-8BD6-144B-13B5E5247E7C}"/>
              </a:ext>
            </a:extLst>
          </p:cNvPr>
          <p:cNvSpPr txBox="1"/>
          <p:nvPr/>
        </p:nvSpPr>
        <p:spPr>
          <a:xfrm>
            <a:off x="1035089" y="1979030"/>
            <a:ext cx="46106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Bon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en-US" sz="2000" dirty="0" err="1">
                <a:solidFill>
                  <a:srgbClr val="887B56"/>
                </a:solidFill>
                <a:ea typeface="+mn-lt"/>
                <a:cs typeface="+mn-lt"/>
              </a:rPr>
              <a:t>Toutes</a:t>
            </a:r>
            <a:r>
              <a:rPr lang="en-US" sz="2000" dirty="0">
                <a:solidFill>
                  <a:srgbClr val="887B56"/>
                </a:solidFill>
                <a:ea typeface="+mn-lt"/>
                <a:cs typeface="+mn-lt"/>
              </a:rPr>
              <a:t> les </a:t>
            </a:r>
            <a:r>
              <a:rPr lang="en-US" sz="2000" dirty="0" err="1">
                <a:solidFill>
                  <a:srgbClr val="887B56"/>
                </a:solidFill>
                <a:ea typeface="+mn-lt"/>
                <a:cs typeface="+mn-lt"/>
              </a:rPr>
              <a:t>informations</a:t>
            </a:r>
            <a:r>
              <a:rPr lang="en-US" sz="2000" dirty="0">
                <a:solidFill>
                  <a:srgbClr val="887B56"/>
                </a:solidFill>
                <a:ea typeface="+mn-lt"/>
                <a:cs typeface="+mn-lt"/>
              </a:rPr>
              <a:t> </a:t>
            </a:r>
            <a:r>
              <a:rPr lang="en-US" sz="2000" dirty="0" err="1">
                <a:solidFill>
                  <a:srgbClr val="887B56"/>
                </a:solidFill>
                <a:ea typeface="+mn-lt"/>
                <a:cs typeface="+mn-lt"/>
              </a:rPr>
              <a:t>fournies</a:t>
            </a:r>
            <a:endParaRPr lang="en-US" dirty="0"/>
          </a:p>
        </p:txBody>
      </p:sp>
      <p:sp>
        <p:nvSpPr>
          <p:cNvPr id="14" name="Oval 13">
            <a:extLst>
              <a:ext uri="{FF2B5EF4-FFF2-40B4-BE49-F238E27FC236}">
                <a16:creationId xmlns:a16="http://schemas.microsoft.com/office/drawing/2014/main" id="{72655672-0025-BB8D-A1B5-19ADD797F67F}"/>
              </a:ext>
            </a:extLst>
          </p:cNvPr>
          <p:cNvSpPr/>
          <p:nvPr/>
        </p:nvSpPr>
        <p:spPr>
          <a:xfrm>
            <a:off x="1035426" y="4406072"/>
            <a:ext cx="1899941" cy="5186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E64380E-DD05-4C95-AB3D-AFF79B2F2380}"/>
              </a:ext>
            </a:extLst>
          </p:cNvPr>
          <p:cNvSpPr/>
          <p:nvPr/>
        </p:nvSpPr>
        <p:spPr>
          <a:xfrm>
            <a:off x="957670" y="359741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616B32-F1C2-6C0B-37F5-A02CF9261AC7}"/>
              </a:ext>
            </a:extLst>
          </p:cNvPr>
          <p:cNvSpPr/>
          <p:nvPr/>
        </p:nvSpPr>
        <p:spPr>
          <a:xfrm>
            <a:off x="1097630" y="5090317"/>
            <a:ext cx="3423941"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842C8DA-2ADE-17FB-7FA0-3E5625F2FA66}"/>
              </a:ext>
            </a:extLst>
          </p:cNvPr>
          <p:cNvSpPr/>
          <p:nvPr/>
        </p:nvSpPr>
        <p:spPr>
          <a:xfrm>
            <a:off x="957670" y="5821215"/>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a:extLst>
              <a:ext uri="{FF2B5EF4-FFF2-40B4-BE49-F238E27FC236}">
                <a16:creationId xmlns:a16="http://schemas.microsoft.com/office/drawing/2014/main" id="{07BE3C82-2CA4-2716-5D5B-721E6B7D12F4}"/>
              </a:ext>
            </a:extLst>
          </p:cNvPr>
          <p:cNvPicPr>
            <a:picLocks noChangeAspect="1"/>
          </p:cNvPicPr>
          <p:nvPr/>
        </p:nvPicPr>
        <p:blipFill>
          <a:blip r:embed="rId4"/>
          <a:stretch>
            <a:fillRect/>
          </a:stretch>
        </p:blipFill>
        <p:spPr>
          <a:xfrm>
            <a:off x="6436138" y="2887823"/>
            <a:ext cx="3806193" cy="3516087"/>
          </a:xfrm>
          <a:prstGeom prst="rect">
            <a:avLst/>
          </a:prstGeom>
        </p:spPr>
      </p:pic>
    </p:spTree>
    <p:extLst>
      <p:ext uri="{BB962C8B-B14F-4D97-AF65-F5344CB8AC3E}">
        <p14:creationId xmlns:p14="http://schemas.microsoft.com/office/powerpoint/2010/main" val="150023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131572" y="298656"/>
            <a:ext cx="12118524" cy="1345101"/>
          </a:xfrm>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7. Arbres PLANTÉS entrés dans les mauvaises sections</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476825" y="1313762"/>
            <a:ext cx="10503505" cy="4460195"/>
          </a:xfrm>
        </p:spPr>
        <p:txBody>
          <a:bodyPr vert="horz" lIns="91440" tIns="45720" rIns="91440" bIns="45720" rtlCol="0" anchor="t">
            <a:noAutofit/>
          </a:bodyPr>
          <a:lstStyle/>
          <a:p>
            <a:r>
              <a:rPr lang="fr-FR" spc="-5" dirty="0">
                <a:solidFill>
                  <a:srgbClr val="887B56"/>
                </a:solidFill>
                <a:latin typeface="Franklin Gothic Medium"/>
                <a:cs typeface="Calibri"/>
              </a:rPr>
              <a:t>La mention des arbres PLANTÉS dans la parcelle 30x30 est soit manquante, soit les arbres plantés sont enregistrés dans la catégorie &gt;10cm DBH</a:t>
            </a:r>
            <a:endParaRPr lang="en-US" spc="-5" dirty="0">
              <a:solidFill>
                <a:srgbClr val="887B56"/>
              </a:solidFill>
              <a:latin typeface="Franklin Gothic Medium"/>
              <a:ea typeface="宋体"/>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35</a:t>
            </a:fld>
            <a:endParaRPr lang="en-US"/>
          </a:p>
        </p:txBody>
      </p:sp>
      <p:sp>
        <p:nvSpPr>
          <p:cNvPr id="7" name="TextBox 6">
            <a:extLst>
              <a:ext uri="{FF2B5EF4-FFF2-40B4-BE49-F238E27FC236}">
                <a16:creationId xmlns:a16="http://schemas.microsoft.com/office/drawing/2014/main" id="{1B374651-5F7E-2CE4-4884-F1FC7C7C6B77}"/>
              </a:ext>
            </a:extLst>
          </p:cNvPr>
          <p:cNvSpPr txBox="1"/>
          <p:nvPr/>
        </p:nvSpPr>
        <p:spPr>
          <a:xfrm>
            <a:off x="710892" y="2463353"/>
            <a:ext cx="51786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Bon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000" dirty="0">
                <a:solidFill>
                  <a:srgbClr val="887B56"/>
                </a:solidFill>
                <a:cs typeface="Calibri"/>
              </a:rPr>
              <a:t>Enregistrement des arbres ‘en régénération naturelle’ ou ‘déjà présents’</a:t>
            </a:r>
            <a:endParaRPr lang="en-US" sz="2000" dirty="0">
              <a:solidFill>
                <a:srgbClr val="887B56"/>
              </a:solidFill>
              <a:cs typeface="Calibri"/>
            </a:endParaRPr>
          </a:p>
        </p:txBody>
      </p:sp>
      <p:sp>
        <p:nvSpPr>
          <p:cNvPr id="9" name="TextBox 8">
            <a:extLst>
              <a:ext uri="{FF2B5EF4-FFF2-40B4-BE49-F238E27FC236}">
                <a16:creationId xmlns:a16="http://schemas.microsoft.com/office/drawing/2014/main" id="{234E34B5-E56A-5D0B-952D-D44A899649D2}"/>
              </a:ext>
            </a:extLst>
          </p:cNvPr>
          <p:cNvSpPr txBox="1"/>
          <p:nvPr/>
        </p:nvSpPr>
        <p:spPr>
          <a:xfrm>
            <a:off x="6190834" y="2460770"/>
            <a:ext cx="499810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000" dirty="0">
                <a:solidFill>
                  <a:srgbClr val="887B56"/>
                </a:solidFill>
                <a:cs typeface="Calibri"/>
              </a:rPr>
              <a:t>Registre des arbres ‘Plantés par votre projet’</a:t>
            </a:r>
            <a:endParaRPr lang="en-US" sz="2000" dirty="0">
              <a:solidFill>
                <a:srgbClr val="887B56"/>
              </a:solidFill>
              <a:cs typeface="Calibri"/>
            </a:endParaRPr>
          </a:p>
        </p:txBody>
      </p:sp>
      <p:pic>
        <p:nvPicPr>
          <p:cNvPr id="10" name="Picture 9" descr="A screenshot of a computer&#10;&#10;Description automatically generated">
            <a:extLst>
              <a:ext uri="{FF2B5EF4-FFF2-40B4-BE49-F238E27FC236}">
                <a16:creationId xmlns:a16="http://schemas.microsoft.com/office/drawing/2014/main" id="{699B5C21-A220-C91D-0FB7-FACB7012C2D1}"/>
              </a:ext>
            </a:extLst>
          </p:cNvPr>
          <p:cNvPicPr>
            <a:picLocks noChangeAspect="1"/>
          </p:cNvPicPr>
          <p:nvPr/>
        </p:nvPicPr>
        <p:blipFill>
          <a:blip r:embed="rId3"/>
          <a:stretch>
            <a:fillRect/>
          </a:stretch>
        </p:blipFill>
        <p:spPr>
          <a:xfrm>
            <a:off x="6192864" y="3800035"/>
            <a:ext cx="4404102" cy="259006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684081D3-049B-59A5-F16B-F428D75AA602}"/>
              </a:ext>
            </a:extLst>
          </p:cNvPr>
          <p:cNvPicPr>
            <a:picLocks noChangeAspect="1"/>
          </p:cNvPicPr>
          <p:nvPr/>
        </p:nvPicPr>
        <p:blipFill>
          <a:blip r:embed="rId4"/>
          <a:stretch>
            <a:fillRect/>
          </a:stretch>
        </p:blipFill>
        <p:spPr>
          <a:xfrm>
            <a:off x="710891" y="3799175"/>
            <a:ext cx="3655495" cy="3029919"/>
          </a:xfrm>
          <a:prstGeom prst="rect">
            <a:avLst/>
          </a:prstGeom>
        </p:spPr>
      </p:pic>
    </p:spTree>
    <p:extLst>
      <p:ext uri="{BB962C8B-B14F-4D97-AF65-F5344CB8AC3E}">
        <p14:creationId xmlns:p14="http://schemas.microsoft.com/office/powerpoint/2010/main" val="235785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D7A37FD7-02A2-9755-14A9-C92D38BE238A}"/>
              </a:ext>
            </a:extLst>
          </p:cNvPr>
          <p:cNvPicPr>
            <a:picLocks noChangeAspect="1"/>
          </p:cNvPicPr>
          <p:nvPr/>
        </p:nvPicPr>
        <p:blipFill>
          <a:blip r:embed="rId2"/>
          <a:stretch>
            <a:fillRect/>
          </a:stretch>
        </p:blipFill>
        <p:spPr>
          <a:xfrm>
            <a:off x="8302954" y="2033727"/>
            <a:ext cx="3354054" cy="4558683"/>
          </a:xfrm>
          <a:prstGeom prst="rect">
            <a:avLst/>
          </a:prstGeom>
        </p:spPr>
      </p:pic>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535819" y="365125"/>
            <a:ext cx="11658134" cy="1345101"/>
          </a:xfrm>
        </p:spPr>
        <p:txBody>
          <a:bodyPr vert="horz" lIns="91440" tIns="45720" rIns="91440" bIns="45720" rtlCol="0" anchor="ctr">
            <a:normAutofit/>
          </a:bodyPr>
          <a:lstStyle/>
          <a:p>
            <a:r>
              <a:rPr lang="fr-FR" altLang="zh-CN" sz="4000" b="1" dirty="0">
                <a:solidFill>
                  <a:srgbClr val="3C8689"/>
                </a:solidFill>
                <a:latin typeface="Franklin Gothic Book"/>
                <a:cs typeface="Calibri Light"/>
              </a:rPr>
              <a:t>8. Il manque une ou plusieurs informations requises</a:t>
            </a:r>
            <a:endParaRPr lang="en-US" dirty="0"/>
          </a:p>
        </p:txBody>
      </p:sp>
      <p:sp>
        <p:nvSpPr>
          <p:cNvPr id="3" name="Content Placeholder 2">
            <a:extLst>
              <a:ext uri="{FF2B5EF4-FFF2-40B4-BE49-F238E27FC236}">
                <a16:creationId xmlns:a16="http://schemas.microsoft.com/office/drawing/2014/main" id="{E988B38E-7647-F6B8-2715-15C8904B9F24}"/>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fr-FR" spc="-5" dirty="0">
                <a:solidFill>
                  <a:srgbClr val="887B56"/>
                </a:solidFill>
                <a:latin typeface="Franklin Gothic Medium"/>
                <a:cs typeface="Calibri"/>
              </a:rPr>
              <a:t>Le nom de l’espèce, le nombre d’arbres ou le type d’arbre est manquant</a:t>
            </a:r>
            <a:endParaRPr lang="en-US" spc="-5" dirty="0">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3"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9705629-B903-546F-D027-DA8057A4A33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36</a:t>
            </a:fld>
            <a:endParaRPr lang="en-US"/>
          </a:p>
        </p:txBody>
      </p:sp>
      <p:sp>
        <p:nvSpPr>
          <p:cNvPr id="7" name="TextBox 6">
            <a:extLst>
              <a:ext uri="{FF2B5EF4-FFF2-40B4-BE49-F238E27FC236}">
                <a16:creationId xmlns:a16="http://schemas.microsoft.com/office/drawing/2014/main" id="{65B1D486-0406-15CB-A8A4-F7631575CA14}"/>
              </a:ext>
            </a:extLst>
          </p:cNvPr>
          <p:cNvSpPr txBox="1"/>
          <p:nvPr/>
        </p:nvSpPr>
        <p:spPr>
          <a:xfrm>
            <a:off x="629512" y="2448557"/>
            <a:ext cx="22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Bon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400" dirty="0">
                <a:solidFill>
                  <a:srgbClr val="887B56"/>
                </a:solidFill>
                <a:cs typeface="Calibri"/>
              </a:rPr>
              <a:t>Tous les renseignements requis sont soumis</a:t>
            </a:r>
            <a:endParaRPr lang="en-US" sz="2400" dirty="0">
              <a:solidFill>
                <a:srgbClr val="887B56"/>
              </a:solidFill>
              <a:cs typeface="Calibri"/>
            </a:endParaRPr>
          </a:p>
        </p:txBody>
      </p:sp>
      <p:sp>
        <p:nvSpPr>
          <p:cNvPr id="9" name="TextBox 8">
            <a:extLst>
              <a:ext uri="{FF2B5EF4-FFF2-40B4-BE49-F238E27FC236}">
                <a16:creationId xmlns:a16="http://schemas.microsoft.com/office/drawing/2014/main" id="{5EB3DB11-AE77-4F92-BD57-6818834EB8F8}"/>
              </a:ext>
            </a:extLst>
          </p:cNvPr>
          <p:cNvSpPr txBox="1"/>
          <p:nvPr/>
        </p:nvSpPr>
        <p:spPr>
          <a:xfrm>
            <a:off x="6019738" y="2445597"/>
            <a:ext cx="22909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4">
                    <a:lumMod val="50000"/>
                  </a:schemeClr>
                </a:solidFill>
                <a:ea typeface="+mn-lt"/>
                <a:cs typeface="+mn-lt"/>
              </a:rPr>
              <a:t>Mauvais </a:t>
            </a:r>
            <a:r>
              <a:rPr lang="en-US" sz="2400" b="1" u="sng" dirty="0" err="1">
                <a:solidFill>
                  <a:schemeClr val="accent4">
                    <a:lumMod val="50000"/>
                  </a:schemeClr>
                </a:solidFill>
                <a:ea typeface="+mn-lt"/>
                <a:cs typeface="+mn-lt"/>
              </a:rPr>
              <a:t>exemple</a:t>
            </a:r>
            <a:endParaRPr lang="en-US" sz="2400" b="1" u="sng" dirty="0">
              <a:solidFill>
                <a:schemeClr val="accent4">
                  <a:lumMod val="50000"/>
                </a:schemeClr>
              </a:solidFill>
              <a:ea typeface="+mn-lt"/>
              <a:cs typeface="+mn-lt"/>
            </a:endParaRPr>
          </a:p>
          <a:p>
            <a:r>
              <a:rPr lang="fr-FR" sz="2400" dirty="0">
                <a:solidFill>
                  <a:srgbClr val="887B56"/>
                </a:solidFill>
                <a:cs typeface="Calibri"/>
              </a:rPr>
              <a:t>Manque d’une ou plusieurs catégories d’informations</a:t>
            </a:r>
            <a:endParaRPr lang="en-US" sz="2400" dirty="0">
              <a:solidFill>
                <a:srgbClr val="887B56"/>
              </a:solidFill>
              <a:cs typeface="Calibri"/>
            </a:endParaRPr>
          </a:p>
        </p:txBody>
      </p:sp>
      <p:sp>
        <p:nvSpPr>
          <p:cNvPr id="12" name="Oval 11">
            <a:extLst>
              <a:ext uri="{FF2B5EF4-FFF2-40B4-BE49-F238E27FC236}">
                <a16:creationId xmlns:a16="http://schemas.microsoft.com/office/drawing/2014/main" id="{E6FB50DF-503C-E2E6-0D3D-93550D4E79C9}"/>
              </a:ext>
            </a:extLst>
          </p:cNvPr>
          <p:cNvSpPr/>
          <p:nvPr/>
        </p:nvSpPr>
        <p:spPr>
          <a:xfrm>
            <a:off x="8204446" y="3099786"/>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923241-7621-8310-7F4D-B9E6619CA233}"/>
              </a:ext>
            </a:extLst>
          </p:cNvPr>
          <p:cNvSpPr/>
          <p:nvPr/>
        </p:nvSpPr>
        <p:spPr>
          <a:xfrm>
            <a:off x="8204446" y="380999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B4D5E9-2441-024A-1D62-8FB05D7E7DBC}"/>
              </a:ext>
            </a:extLst>
          </p:cNvPr>
          <p:cNvSpPr/>
          <p:nvPr/>
        </p:nvSpPr>
        <p:spPr>
          <a:xfrm>
            <a:off x="8160057" y="6081203"/>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BBDD7D01-9388-AE4A-BB78-22A526812BA0}"/>
              </a:ext>
            </a:extLst>
          </p:cNvPr>
          <p:cNvPicPr>
            <a:picLocks noChangeAspect="1"/>
          </p:cNvPicPr>
          <p:nvPr/>
        </p:nvPicPr>
        <p:blipFill>
          <a:blip r:embed="rId4"/>
          <a:stretch>
            <a:fillRect/>
          </a:stretch>
        </p:blipFill>
        <p:spPr>
          <a:xfrm>
            <a:off x="2737282" y="4860332"/>
            <a:ext cx="2752078" cy="161316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3C22C0D2-C6B1-024F-EA07-BD1BF1C3C307}"/>
              </a:ext>
            </a:extLst>
          </p:cNvPr>
          <p:cNvPicPr>
            <a:picLocks noChangeAspect="1"/>
          </p:cNvPicPr>
          <p:nvPr/>
        </p:nvPicPr>
        <p:blipFill>
          <a:blip r:embed="rId5"/>
          <a:stretch>
            <a:fillRect/>
          </a:stretch>
        </p:blipFill>
        <p:spPr>
          <a:xfrm>
            <a:off x="2649291" y="2448017"/>
            <a:ext cx="2839280" cy="2309674"/>
          </a:xfrm>
          <a:prstGeom prst="rect">
            <a:avLst/>
          </a:prstGeom>
        </p:spPr>
      </p:pic>
    </p:spTree>
    <p:extLst>
      <p:ext uri="{BB962C8B-B14F-4D97-AF65-F5344CB8AC3E}">
        <p14:creationId xmlns:p14="http://schemas.microsoft.com/office/powerpoint/2010/main" val="1206090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B827-30F3-42EE-C1A8-14E7826B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B92BC-2E76-7175-9BB8-20C11E6C07DE}"/>
              </a:ext>
            </a:extLst>
          </p:cNvPr>
          <p:cNvSpPr>
            <a:spLocks noGrp="1"/>
          </p:cNvSpPr>
          <p:nvPr>
            <p:ph type="ctrTitle"/>
          </p:nvPr>
        </p:nvSpPr>
        <p:spPr>
          <a:xfrm>
            <a:off x="1524000" y="1122363"/>
            <a:ext cx="9144000" cy="1524613"/>
          </a:xfrm>
        </p:spPr>
        <p:txBody>
          <a:bodyPr/>
          <a:lstStyle/>
          <a:p>
            <a:r>
              <a:rPr lang="en-US" sz="5400" b="1" dirty="0">
                <a:solidFill>
                  <a:srgbClr val="3C8689"/>
                </a:solidFill>
                <a:latin typeface="Franklin Gothic Book"/>
                <a:cs typeface="Calibri Light"/>
              </a:rPr>
              <a:t>Données socio-</a:t>
            </a:r>
            <a:r>
              <a:rPr lang="en-US" sz="5400" b="1" dirty="0" err="1">
                <a:solidFill>
                  <a:srgbClr val="3C8689"/>
                </a:solidFill>
                <a:latin typeface="Franklin Gothic Book"/>
                <a:cs typeface="Calibri Light"/>
              </a:rPr>
              <a:t>économiques</a:t>
            </a:r>
            <a:endParaRPr lang="en-US" dirty="0"/>
          </a:p>
        </p:txBody>
      </p:sp>
      <p:sp>
        <p:nvSpPr>
          <p:cNvPr id="3" name="Subtitle 2">
            <a:extLst>
              <a:ext uri="{FF2B5EF4-FFF2-40B4-BE49-F238E27FC236}">
                <a16:creationId xmlns:a16="http://schemas.microsoft.com/office/drawing/2014/main" id="{485750E3-73EE-81F2-B4C6-1732E3431140}"/>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fr-FR" sz="3200" dirty="0">
                <a:solidFill>
                  <a:srgbClr val="887B56"/>
                </a:solidFill>
                <a:latin typeface="Franklin Gothic Book"/>
                <a:cs typeface="Calibri"/>
              </a:rPr>
              <a:t>Ventilation
Jours ouvrables
Partenaires de restauration socio-économique</a:t>
            </a:r>
            <a:endParaRPr lang="en-US" sz="3200" dirty="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6E4F56C0-DBEF-995D-06E7-EA50523DCBEF}"/>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E31C121-96BB-D8D1-1959-89B28A0D16EA}"/>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202967715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BFCF-F267-310E-1E9F-DEBA5D7AB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A3EB5-ECB8-11DA-D97F-081A03F122C9}"/>
              </a:ext>
            </a:extLst>
          </p:cNvPr>
          <p:cNvSpPr>
            <a:spLocks noGrp="1"/>
          </p:cNvSpPr>
          <p:nvPr>
            <p:ph type="title"/>
          </p:nvPr>
        </p:nvSpPr>
        <p:spPr>
          <a:xfrm>
            <a:off x="838200" y="365125"/>
            <a:ext cx="10910371" cy="1343924"/>
          </a:xfrm>
        </p:spPr>
        <p:txBody>
          <a:bodyPr/>
          <a:lstStyle/>
          <a:p>
            <a:r>
              <a:rPr lang="en-US" dirty="0" err="1">
                <a:solidFill>
                  <a:srgbClr val="3C8689"/>
                </a:solidFill>
                <a:ea typeface="Calibri Light"/>
                <a:cs typeface="Calibri Light"/>
              </a:rPr>
              <a:t>Désagrégation</a:t>
            </a:r>
            <a:r>
              <a:rPr lang="en-US" dirty="0">
                <a:solidFill>
                  <a:srgbClr val="3C8689"/>
                </a:solidFill>
                <a:ea typeface="Calibri Light"/>
                <a:cs typeface="Calibri Light"/>
              </a:rPr>
              <a:t> des données socio-</a:t>
            </a:r>
            <a:r>
              <a:rPr lang="en-US" dirty="0" err="1">
                <a:solidFill>
                  <a:srgbClr val="3C8689"/>
                </a:solidFill>
                <a:ea typeface="Calibri Light"/>
                <a:cs typeface="Calibri Light"/>
              </a:rPr>
              <a:t>économiques</a:t>
            </a:r>
            <a:endParaRPr lang="en-US" dirty="0">
              <a:solidFill>
                <a:srgbClr val="3C8689"/>
              </a:solidFill>
            </a:endParaRPr>
          </a:p>
        </p:txBody>
      </p:sp>
      <p:sp>
        <p:nvSpPr>
          <p:cNvPr id="3" name="Content Placeholder 2">
            <a:extLst>
              <a:ext uri="{FF2B5EF4-FFF2-40B4-BE49-F238E27FC236}">
                <a16:creationId xmlns:a16="http://schemas.microsoft.com/office/drawing/2014/main" id="{744BC123-96D3-B854-9269-D646AD6597DF}"/>
              </a:ext>
            </a:extLst>
          </p:cNvPr>
          <p:cNvSpPr>
            <a:spLocks noGrp="1"/>
          </p:cNvSpPr>
          <p:nvPr>
            <p:ph idx="1"/>
          </p:nvPr>
        </p:nvSpPr>
        <p:spPr/>
        <p:txBody>
          <a:bodyPr vert="horz" lIns="91440" tIns="45720" rIns="91440" bIns="45720" rtlCol="0" anchor="t">
            <a:normAutofit fontScale="92500"/>
          </a:bodyPr>
          <a:lstStyle/>
          <a:p>
            <a:r>
              <a:rPr lang="fr-FR" dirty="0">
                <a:ea typeface="Calibri"/>
                <a:cs typeface="Calibri"/>
              </a:rPr>
              <a:t>Une ventilation par sexe, âge et origine ethnique est nécessaire pour les journées de travail et les partenaires de rétablissement socio-économique</a:t>
            </a:r>
          </a:p>
          <a:p>
            <a:pPr lvl="1"/>
            <a:r>
              <a:rPr lang="fr-FR" dirty="0">
                <a:ea typeface="Calibri"/>
                <a:cs typeface="Calibri"/>
              </a:rPr>
              <a:t>S’il y a une raison pour laquelle vous n’êtes pas en mesure de collecter certaines de ces données (par exemple, il existe une loi interdisant la collecte d’informations sur l’origine ethnique dans votre pays), vous devez alerter l’équipe de surveillance mondiale et vous assurer d’obtenir un accord</a:t>
            </a:r>
          </a:p>
          <a:p>
            <a:r>
              <a:rPr lang="fr-FR" dirty="0">
                <a:ea typeface="Calibri"/>
                <a:cs typeface="Calibri"/>
              </a:rPr>
              <a:t>Pour les jours de travail, une désagrégation par activité (Ex. : plantation, maintenance, surveillance) et rémunérée ou non rémunérée est requise
Pour les partenaires de restauration socioéconomique, la désagrégation par type de prestation (p. ex., revenu, accès accru aux marchés, etc.) est nécessaire</a:t>
            </a:r>
            <a:endParaRPr lang="en-US" dirty="0">
              <a:ea typeface="Calibri"/>
              <a:cs typeface="Calibri"/>
            </a:endParaRPr>
          </a:p>
        </p:txBody>
      </p:sp>
      <p:sp>
        <p:nvSpPr>
          <p:cNvPr id="4" name="Slide Number Placeholder 3">
            <a:extLst>
              <a:ext uri="{FF2B5EF4-FFF2-40B4-BE49-F238E27FC236}">
                <a16:creationId xmlns:a16="http://schemas.microsoft.com/office/drawing/2014/main" id="{9020DA97-A90A-D0E1-C4FF-A9EA2C859F34}"/>
              </a:ext>
            </a:extLst>
          </p:cNvPr>
          <p:cNvSpPr>
            <a:spLocks noGrp="1"/>
          </p:cNvSpPr>
          <p:nvPr>
            <p:ph type="sldNum" sz="quarter" idx="12"/>
          </p:nvPr>
        </p:nvSpPr>
        <p:spPr/>
        <p:txBody>
          <a:bodyPr/>
          <a:lstStyle/>
          <a:p>
            <a:fld id="{330EA680-D336-4FF7-8B7A-9848BB0A1C32}" type="slidenum">
              <a:rPr lang="en-US" smtClean="0"/>
              <a:t>38</a:t>
            </a:fld>
            <a:endParaRPr lang="en-US"/>
          </a:p>
        </p:txBody>
      </p:sp>
    </p:spTree>
    <p:extLst>
      <p:ext uri="{BB962C8B-B14F-4D97-AF65-F5344CB8AC3E}">
        <p14:creationId xmlns:p14="http://schemas.microsoft.com/office/powerpoint/2010/main" val="3211250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23FC-C47E-3934-EC06-DC54A8961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B8A94-C093-BC11-8248-63C7C0219C38}"/>
              </a:ext>
            </a:extLst>
          </p:cNvPr>
          <p:cNvSpPr>
            <a:spLocks noGrp="1"/>
          </p:cNvSpPr>
          <p:nvPr>
            <p:ph type="title"/>
          </p:nvPr>
        </p:nvSpPr>
        <p:spPr>
          <a:xfrm>
            <a:off x="838200" y="-2104"/>
            <a:ext cx="10910371" cy="1343924"/>
          </a:xfrm>
        </p:spPr>
        <p:txBody>
          <a:bodyPr/>
          <a:lstStyle/>
          <a:p>
            <a:r>
              <a:rPr lang="en-US" dirty="0" err="1">
                <a:solidFill>
                  <a:srgbClr val="3C8689"/>
                </a:solidFill>
                <a:ea typeface="Calibri Light"/>
                <a:cs typeface="Calibri Light"/>
              </a:rPr>
              <a:t>Partenaires</a:t>
            </a:r>
            <a:r>
              <a:rPr lang="en-US" dirty="0">
                <a:solidFill>
                  <a:srgbClr val="3C8689"/>
                </a:solidFill>
                <a:ea typeface="Calibri Light"/>
                <a:cs typeface="Calibri Light"/>
              </a:rPr>
              <a:t> de restauration socio-</a:t>
            </a:r>
            <a:r>
              <a:rPr lang="en-US" dirty="0" err="1">
                <a:solidFill>
                  <a:srgbClr val="3C8689"/>
                </a:solidFill>
                <a:ea typeface="Calibri Light"/>
                <a:cs typeface="Calibri Light"/>
              </a:rPr>
              <a:t>économique</a:t>
            </a:r>
            <a:endParaRPr lang="en-US" dirty="0">
              <a:solidFill>
                <a:srgbClr val="3C8689"/>
              </a:solidFill>
            </a:endParaRPr>
          </a:p>
        </p:txBody>
      </p:sp>
      <p:sp>
        <p:nvSpPr>
          <p:cNvPr id="3" name="Content Placeholder 2">
            <a:extLst>
              <a:ext uri="{FF2B5EF4-FFF2-40B4-BE49-F238E27FC236}">
                <a16:creationId xmlns:a16="http://schemas.microsoft.com/office/drawing/2014/main" id="{022095B7-6E15-67ED-680C-C3368DDBA5F2}"/>
              </a:ext>
            </a:extLst>
          </p:cNvPr>
          <p:cNvSpPr>
            <a:spLocks noGrp="1"/>
          </p:cNvSpPr>
          <p:nvPr>
            <p:ph idx="1"/>
          </p:nvPr>
        </p:nvSpPr>
        <p:spPr>
          <a:xfrm>
            <a:off x="838200" y="1155432"/>
            <a:ext cx="10515600" cy="4351338"/>
          </a:xfrm>
        </p:spPr>
        <p:txBody>
          <a:bodyPr vert="horz" lIns="91440" tIns="45720" rIns="91440" bIns="45720" rtlCol="0" anchor="t">
            <a:normAutofit/>
          </a:bodyPr>
          <a:lstStyle/>
          <a:p>
            <a:r>
              <a:rPr lang="fr-FR" sz="2400" dirty="0">
                <a:ea typeface="Calibri"/>
                <a:cs typeface="Calibri"/>
              </a:rPr>
              <a:t>Téléchargé dans l’IMP une fois par an dans le cadre des rapports du trimestre 4 (à remettre en janvier). Les données sont pour toute l’année
Doit inclure des partenaires de restauration directs et indirects</a:t>
            </a:r>
          </a:p>
          <a:p>
            <a:pPr lvl="1"/>
            <a:r>
              <a:rPr lang="fr-FR" sz="2000" dirty="0">
                <a:ea typeface="Calibri"/>
                <a:cs typeface="Calibri"/>
              </a:rPr>
              <a:t>Les partenaires de restauration indirecte doivent être calculés pour autant de catégories que celles applicables à votre projet</a:t>
            </a:r>
          </a:p>
          <a:p>
            <a:pPr lvl="2"/>
            <a:r>
              <a:rPr lang="en-US" sz="1600" dirty="0">
                <a:latin typeface="Calibri"/>
                <a:ea typeface="Calibri"/>
                <a:cs typeface="Calibri"/>
              </a:rPr>
              <a:t>Typically, indirect restoration partners are calculated for the categories of income, conservation agreement payments, newly secured land titles and increased protection of traditional livelihoods at a minimum, but others may be applicable in your project</a:t>
            </a:r>
          </a:p>
        </p:txBody>
      </p:sp>
      <p:sp>
        <p:nvSpPr>
          <p:cNvPr id="4" name="Slide Number Placeholder 3">
            <a:extLst>
              <a:ext uri="{FF2B5EF4-FFF2-40B4-BE49-F238E27FC236}">
                <a16:creationId xmlns:a16="http://schemas.microsoft.com/office/drawing/2014/main" id="{AF292C32-6D2C-C362-9E24-38D10B83A222}"/>
              </a:ext>
            </a:extLst>
          </p:cNvPr>
          <p:cNvSpPr>
            <a:spLocks noGrp="1"/>
          </p:cNvSpPr>
          <p:nvPr>
            <p:ph type="sldNum" sz="quarter" idx="12"/>
          </p:nvPr>
        </p:nvSpPr>
        <p:spPr/>
        <p:txBody>
          <a:bodyPr/>
          <a:lstStyle/>
          <a:p>
            <a:fld id="{330EA680-D336-4FF7-8B7A-9848BB0A1C32}" type="slidenum">
              <a:rPr lang="en-US" smtClean="0"/>
              <a:t>39</a:t>
            </a:fld>
            <a:endParaRPr lang="en-US"/>
          </a:p>
        </p:txBody>
      </p:sp>
      <p:graphicFrame>
        <p:nvGraphicFramePr>
          <p:cNvPr id="6" name="Table 5">
            <a:extLst>
              <a:ext uri="{FF2B5EF4-FFF2-40B4-BE49-F238E27FC236}">
                <a16:creationId xmlns:a16="http://schemas.microsoft.com/office/drawing/2014/main" id="{AE4EB6B6-E0A8-1217-7D8A-3C59A97FE4C2}"/>
              </a:ext>
            </a:extLst>
          </p:cNvPr>
          <p:cNvGraphicFramePr>
            <a:graphicFrameLocks noGrp="1"/>
          </p:cNvGraphicFramePr>
          <p:nvPr>
            <p:extLst>
              <p:ext uri="{D42A27DB-BD31-4B8C-83A1-F6EECF244321}">
                <p14:modId xmlns:p14="http://schemas.microsoft.com/office/powerpoint/2010/main" val="1070345217"/>
              </p:ext>
            </p:extLst>
          </p:nvPr>
        </p:nvGraphicFramePr>
        <p:xfrm>
          <a:off x="1129228" y="3984433"/>
          <a:ext cx="9946074" cy="2767776"/>
        </p:xfrm>
        <a:graphic>
          <a:graphicData uri="http://schemas.openxmlformats.org/drawingml/2006/table">
            <a:tbl>
              <a:tblPr bandRow="1">
                <a:tableStyleId>{5C22544A-7EE6-4342-B048-85BDC9FD1C3A}</a:tableStyleId>
              </a:tblPr>
              <a:tblGrid>
                <a:gridCol w="3315358">
                  <a:extLst>
                    <a:ext uri="{9D8B030D-6E8A-4147-A177-3AD203B41FA5}">
                      <a16:colId xmlns:a16="http://schemas.microsoft.com/office/drawing/2014/main" val="3968916630"/>
                    </a:ext>
                  </a:extLst>
                </a:gridCol>
                <a:gridCol w="3315358">
                  <a:extLst>
                    <a:ext uri="{9D8B030D-6E8A-4147-A177-3AD203B41FA5}">
                      <a16:colId xmlns:a16="http://schemas.microsoft.com/office/drawing/2014/main" val="409209439"/>
                    </a:ext>
                  </a:extLst>
                </a:gridCol>
                <a:gridCol w="3315358">
                  <a:extLst>
                    <a:ext uri="{9D8B030D-6E8A-4147-A177-3AD203B41FA5}">
                      <a16:colId xmlns:a16="http://schemas.microsoft.com/office/drawing/2014/main" val="932245599"/>
                    </a:ext>
                  </a:extLst>
                </a:gridCol>
              </a:tblGrid>
              <a:tr h="190500">
                <a:tc>
                  <a:txBody>
                    <a:bodyPr/>
                    <a:lstStyle/>
                    <a:p>
                      <a:pPr algn="ctr" rtl="0" fontAlgn="base">
                        <a:lnSpc>
                          <a:spcPts val="1275"/>
                        </a:lnSpc>
                        <a:buNone/>
                      </a:pPr>
                      <a:r>
                        <a:rPr lang="en-US" sz="1400" b="1" dirty="0">
                          <a:effectLst/>
                          <a:latin typeface="+mn-lt"/>
                        </a:rPr>
                        <a:t>Terme</a:t>
                      </a:r>
                      <a:endParaRPr lang="en-US" sz="1400" b="1"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dirty="0" err="1">
                          <a:effectLst/>
                          <a:latin typeface="+mn-lt"/>
                        </a:rPr>
                        <a:t>Définition</a:t>
                      </a:r>
                      <a:endParaRPr lang="en-US" sz="1400" b="1"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dirty="0" err="1">
                          <a:effectLst/>
                          <a:latin typeface="+mn-lt"/>
                        </a:rPr>
                        <a:t>Méthode</a:t>
                      </a:r>
                      <a:r>
                        <a:rPr lang="en-US" sz="1400" b="1" dirty="0">
                          <a:effectLst/>
                          <a:latin typeface="+mn-lt"/>
                        </a:rPr>
                        <a:t> de </a:t>
                      </a:r>
                      <a:r>
                        <a:rPr lang="en-US" sz="1400" b="1" dirty="0" err="1">
                          <a:effectLst/>
                          <a:latin typeface="+mn-lt"/>
                        </a:rPr>
                        <a:t>calcul</a:t>
                      </a:r>
                      <a:endParaRPr lang="en-US" sz="1400" b="1"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851066"/>
                  </a:ext>
                </a:extLst>
              </a:tr>
              <a:tr h="190500">
                <a:tc>
                  <a:txBody>
                    <a:bodyPr/>
                    <a:lstStyle/>
                    <a:p>
                      <a:pPr rtl="0" fontAlgn="base">
                        <a:lnSpc>
                          <a:spcPts val="1275"/>
                        </a:lnSpc>
                        <a:buNone/>
                      </a:pPr>
                      <a:r>
                        <a:rPr lang="fr-FR" sz="1400" dirty="0">
                          <a:effectLst/>
                          <a:latin typeface="+mn-lt"/>
                        </a:rPr>
                        <a:t>Partenaires directs de la restauration socio-économique</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fr-FR" sz="1400" dirty="0">
                          <a:effectLst/>
                          <a:latin typeface="+mn-lt"/>
                        </a:rPr>
                        <a:t>Toute personne qui a reçu un soutien socio-économique intentionnel et direct dans le cadre des activités du programme PPC et qui sait qu’elle a reçu un soutien. Le soutien peut être monétaire ou non monétaire, et comprend les partenariats créés en conséquence directe du projet qui ont des retombées économiques au cours du projet.</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fr-FR" sz="1400" dirty="0">
                          <a:effectLst/>
                          <a:latin typeface="+mn-lt"/>
                        </a:rPr>
                        <a:t>Comptage direct des personnes impactées par le projet. Nécessite la tenue de registres tout au long de l’année, même s’il n’est déclaré qu’une fois par an</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8995195"/>
                  </a:ext>
                </a:extLst>
              </a:tr>
              <a:tr h="618434">
                <a:tc>
                  <a:txBody>
                    <a:bodyPr/>
                    <a:lstStyle/>
                    <a:p>
                      <a:pPr rtl="0" fontAlgn="base">
                        <a:lnSpc>
                          <a:spcPts val="1275"/>
                        </a:lnSpc>
                        <a:buNone/>
                      </a:pPr>
                      <a:r>
                        <a:rPr lang="fr-FR" sz="1400" dirty="0">
                          <a:effectLst/>
                          <a:latin typeface="+mn-lt"/>
                        </a:rPr>
                        <a:t>Partenaires indirects de la restauration socio-économique</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fr-FR" sz="1400" dirty="0">
                          <a:effectLst/>
                          <a:latin typeface="+mn-lt"/>
                        </a:rPr>
                        <a:t>Les membres de la famille des partenaires directs et les personnes impliquées dans des organisations et des partenariats locaux susceptibles de créer des emplois dans l’avenir</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fr-FR" sz="1400" dirty="0">
                          <a:effectLst/>
                          <a:latin typeface="+mn-lt"/>
                        </a:rPr>
                        <a:t>La méthode peut être adaptée au contexte du projet. S’il n’existe pas d’approche plus précise, la taille moyenne des ménages peut être utilisée</a:t>
                      </a:r>
                      <a:endParaRPr lang="en-US" sz="1400" dirty="0">
                        <a:effectLst/>
                        <a:latin typeface="Calibri"/>
                      </a:endParaRP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089487"/>
                  </a:ext>
                </a:extLst>
              </a:tr>
            </a:tbl>
          </a:graphicData>
        </a:graphic>
      </p:graphicFrame>
    </p:spTree>
    <p:extLst>
      <p:ext uri="{BB962C8B-B14F-4D97-AF65-F5344CB8AC3E}">
        <p14:creationId xmlns:p14="http://schemas.microsoft.com/office/powerpoint/2010/main" val="73563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0A93-E738-1FEB-6011-4D5E962373D8}"/>
              </a:ext>
            </a:extLst>
          </p:cNvPr>
          <p:cNvSpPr>
            <a:spLocks noGrp="1"/>
          </p:cNvSpPr>
          <p:nvPr>
            <p:ph type="title"/>
          </p:nvPr>
        </p:nvSpPr>
        <p:spPr>
          <a:xfrm>
            <a:off x="722696" y="154231"/>
            <a:ext cx="7351059" cy="1343492"/>
          </a:xfrm>
        </p:spPr>
        <p:txBody>
          <a:bodyPr>
            <a:normAutofit/>
          </a:bodyPr>
          <a:lstStyle/>
          <a:p>
            <a:r>
              <a:rPr lang="fr-FR" dirty="0">
                <a:ea typeface="Calibri Light"/>
                <a:cs typeface="Calibri Light"/>
              </a:rPr>
              <a:t>Collection et validation de </a:t>
            </a:r>
            <a:r>
              <a:rPr lang="fr-FR" dirty="0" err="1">
                <a:ea typeface="Calibri Light"/>
                <a:cs typeface="Calibri Light"/>
              </a:rPr>
              <a:t>Polygon</a:t>
            </a:r>
            <a:r>
              <a:rPr lang="fr-FR" dirty="0">
                <a:ea typeface="Calibri Light"/>
                <a:cs typeface="Calibri Light"/>
              </a:rPr>
              <a:t> (mises à jour 2024)</a:t>
            </a:r>
            <a:endParaRPr lang="en-US" dirty="0"/>
          </a:p>
        </p:txBody>
      </p:sp>
      <p:pic>
        <p:nvPicPr>
          <p:cNvPr id="5" name="Content Placeholder 4" descr="A screenshot of a computer&#10;&#10;AI-generated content may be incorrect.">
            <a:extLst>
              <a:ext uri="{FF2B5EF4-FFF2-40B4-BE49-F238E27FC236}">
                <a16:creationId xmlns:a16="http://schemas.microsoft.com/office/drawing/2014/main" id="{4DFFEC6E-4F5A-3891-A0CD-1213D3B29825}"/>
              </a:ext>
            </a:extLst>
          </p:cNvPr>
          <p:cNvPicPr>
            <a:picLocks noGrp="1" noChangeAspect="1"/>
          </p:cNvPicPr>
          <p:nvPr>
            <p:ph idx="1"/>
          </p:nvPr>
        </p:nvPicPr>
        <p:blipFill>
          <a:blip r:embed="rId2"/>
          <a:stretch>
            <a:fillRect/>
          </a:stretch>
        </p:blipFill>
        <p:spPr>
          <a:xfrm>
            <a:off x="4963953" y="1497723"/>
            <a:ext cx="3987232" cy="4366148"/>
          </a:xfrm>
        </p:spPr>
      </p:pic>
      <p:sp>
        <p:nvSpPr>
          <p:cNvPr id="4" name="Slide Number Placeholder 3">
            <a:extLst>
              <a:ext uri="{FF2B5EF4-FFF2-40B4-BE49-F238E27FC236}">
                <a16:creationId xmlns:a16="http://schemas.microsoft.com/office/drawing/2014/main" id="{35D032D4-3447-9761-5B5B-D9EBD1398E1D}"/>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8" name="TextBox 7">
            <a:extLst>
              <a:ext uri="{FF2B5EF4-FFF2-40B4-BE49-F238E27FC236}">
                <a16:creationId xmlns:a16="http://schemas.microsoft.com/office/drawing/2014/main" id="{CB58BDC1-4162-27AF-3CEF-C0FBE26EB2F2}"/>
              </a:ext>
            </a:extLst>
          </p:cNvPr>
          <p:cNvSpPr txBox="1"/>
          <p:nvPr/>
        </p:nvSpPr>
        <p:spPr>
          <a:xfrm>
            <a:off x="8425961" y="306265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BD77E8F7-1A48-D5E8-C256-5ACD36E42901}"/>
              </a:ext>
            </a:extLst>
          </p:cNvPr>
          <p:cNvSpPr txBox="1"/>
          <p:nvPr/>
        </p:nvSpPr>
        <p:spPr>
          <a:xfrm>
            <a:off x="1916895" y="1971891"/>
            <a:ext cx="29249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sz="1400" dirty="0">
                <a:ea typeface="Calibri"/>
                <a:cs typeface="Calibri"/>
              </a:rPr>
              <a:t>Ajoutez des polygones par téléchargement ou dessinez sur la carte
‘Check </a:t>
            </a:r>
            <a:r>
              <a:rPr lang="fr-FR" sz="1400" dirty="0" err="1">
                <a:ea typeface="Calibri"/>
                <a:cs typeface="Calibri"/>
              </a:rPr>
              <a:t>polygons</a:t>
            </a:r>
            <a:r>
              <a:rPr lang="fr-FR" sz="1400" dirty="0">
                <a:ea typeface="Calibri"/>
                <a:cs typeface="Calibri"/>
              </a:rPr>
              <a:t>’ fait passer les polygones à travers 9 tests différents
Chaque polygone a un statut, représenté par une couleur différente 
Communiquer avec votre chef de projet/responsable mondial par le biais du processus d’assurance qualité ; commentaires enregistrés dans le journal d’audit pour chaque polygone
La gestion des versions capture les modifications apportées au polygone au fil du temps</a:t>
            </a:r>
            <a:endParaRPr lang="en-US" sz="1400" dirty="0">
              <a:ea typeface="Calibri"/>
              <a:cs typeface="Calibri"/>
            </a:endParaRPr>
          </a:p>
        </p:txBody>
      </p:sp>
      <p:pic>
        <p:nvPicPr>
          <p:cNvPr id="10" name="Picture 9" descr="A screenshot of a phone&#10;&#10;AI-generated content may be incorrect.">
            <a:extLst>
              <a:ext uri="{FF2B5EF4-FFF2-40B4-BE49-F238E27FC236}">
                <a16:creationId xmlns:a16="http://schemas.microsoft.com/office/drawing/2014/main" id="{C4A00C78-631A-667A-B7F7-09DE17BFC412}"/>
              </a:ext>
            </a:extLst>
          </p:cNvPr>
          <p:cNvPicPr>
            <a:picLocks noChangeAspect="1"/>
          </p:cNvPicPr>
          <p:nvPr/>
        </p:nvPicPr>
        <p:blipFill>
          <a:blip r:embed="rId3"/>
          <a:stretch>
            <a:fillRect/>
          </a:stretch>
        </p:blipFill>
        <p:spPr>
          <a:xfrm>
            <a:off x="9093060" y="1499170"/>
            <a:ext cx="2939557" cy="4758191"/>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E62FB987-0355-ECEA-DEEF-D39A8E857AA9}"/>
              </a:ext>
            </a:extLst>
          </p:cNvPr>
          <p:cNvPicPr>
            <a:picLocks noChangeAspect="1"/>
          </p:cNvPicPr>
          <p:nvPr/>
        </p:nvPicPr>
        <p:blipFill>
          <a:blip r:embed="rId4"/>
          <a:srcRect t="10716" r="452" b="-307"/>
          <a:stretch/>
        </p:blipFill>
        <p:spPr>
          <a:xfrm>
            <a:off x="166129" y="3971321"/>
            <a:ext cx="1756528" cy="2392246"/>
          </a:xfrm>
          <a:prstGeom prst="rect">
            <a:avLst/>
          </a:prstGeom>
        </p:spPr>
      </p:pic>
      <p:sp>
        <p:nvSpPr>
          <p:cNvPr id="6" name="TextBox 5">
            <a:extLst>
              <a:ext uri="{FF2B5EF4-FFF2-40B4-BE49-F238E27FC236}">
                <a16:creationId xmlns:a16="http://schemas.microsoft.com/office/drawing/2014/main" id="{858E9658-B219-11A1-971C-6DBC73736B2D}"/>
              </a:ext>
            </a:extLst>
          </p:cNvPr>
          <p:cNvSpPr txBox="1"/>
          <p:nvPr/>
        </p:nvSpPr>
        <p:spPr>
          <a:xfrm>
            <a:off x="235794" y="3047991"/>
            <a:ext cx="15392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Vue du développeur de projet</a:t>
            </a:r>
            <a:endParaRPr lang="en-US" dirty="0"/>
          </a:p>
        </p:txBody>
      </p:sp>
      <p:sp>
        <p:nvSpPr>
          <p:cNvPr id="7" name="TextBox 6">
            <a:extLst>
              <a:ext uri="{FF2B5EF4-FFF2-40B4-BE49-F238E27FC236}">
                <a16:creationId xmlns:a16="http://schemas.microsoft.com/office/drawing/2014/main" id="{407ACA33-4CE4-BE7A-195A-DC70FDE05FA4}"/>
              </a:ext>
            </a:extLst>
          </p:cNvPr>
          <p:cNvSpPr txBox="1"/>
          <p:nvPr/>
        </p:nvSpPr>
        <p:spPr>
          <a:xfrm>
            <a:off x="9760017" y="1040903"/>
            <a:ext cx="2266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Vue </a:t>
            </a:r>
            <a:r>
              <a:rPr lang="en-US" dirty="0" err="1">
                <a:ea typeface="Calibri"/>
                <a:cs typeface="Calibri"/>
              </a:rPr>
              <a:t>d’administration</a:t>
            </a:r>
            <a:endParaRPr lang="en-US" dirty="0"/>
          </a:p>
        </p:txBody>
      </p:sp>
    </p:spTree>
    <p:extLst>
      <p:ext uri="{BB962C8B-B14F-4D97-AF65-F5344CB8AC3E}">
        <p14:creationId xmlns:p14="http://schemas.microsoft.com/office/powerpoint/2010/main" val="4141926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85B2-4E67-1FFA-4569-EA8A7486513F}"/>
              </a:ext>
            </a:extLst>
          </p:cNvPr>
          <p:cNvSpPr>
            <a:spLocks noGrp="1"/>
          </p:cNvSpPr>
          <p:nvPr>
            <p:ph type="title"/>
          </p:nvPr>
        </p:nvSpPr>
        <p:spPr>
          <a:xfrm>
            <a:off x="482600" y="593725"/>
            <a:ext cx="10515600" cy="1325563"/>
          </a:xfrm>
        </p:spPr>
        <p:txBody>
          <a:bodyPr vert="horz" lIns="91440" tIns="45720" rIns="91440" bIns="45720" rtlCol="0" anchor="ctr">
            <a:noAutofit/>
          </a:bodyPr>
          <a:lstStyle/>
          <a:p>
            <a:r>
              <a:rPr lang="en-US" sz="3600" b="1" dirty="0" err="1">
                <a:solidFill>
                  <a:srgbClr val="3C8689"/>
                </a:solidFill>
                <a:latin typeface="Franklin Gothic Book"/>
                <a:cs typeface="Calibri Light"/>
              </a:rPr>
              <a:t>Remplir</a:t>
            </a:r>
            <a:r>
              <a:rPr lang="en-US" sz="3600" b="1" dirty="0">
                <a:solidFill>
                  <a:srgbClr val="3C8689"/>
                </a:solidFill>
                <a:latin typeface="Franklin Gothic Book"/>
                <a:cs typeface="Calibri Light"/>
              </a:rPr>
              <a:t> le rapport IMP</a:t>
            </a:r>
            <a:br>
              <a:rPr lang="en-US" sz="3600" b="1" dirty="0">
                <a:solidFill>
                  <a:srgbClr val="3C8689"/>
                </a:solidFill>
                <a:latin typeface="Franklin Gothic Book"/>
                <a:cs typeface="Calibri Light"/>
              </a:rPr>
            </a:br>
            <a:br>
              <a:rPr lang="en-US" sz="3200" b="1" dirty="0">
                <a:solidFill>
                  <a:srgbClr val="3C8689"/>
                </a:solidFill>
                <a:latin typeface="Franklin Gothic Book"/>
                <a:cs typeface="Calibri Light"/>
              </a:rPr>
            </a:br>
            <a:r>
              <a:rPr lang="en-US" sz="2800" b="1" dirty="0">
                <a:solidFill>
                  <a:srgbClr val="3C8689"/>
                </a:solidFill>
                <a:latin typeface="Franklin Gothic Book"/>
                <a:cs typeface="Calibri Light"/>
              </a:rPr>
              <a:t>Étape 3 sur 3 : PDS unique total</a:t>
            </a:r>
            <a:endParaRPr lang="en-US" sz="3200" b="1" dirty="0">
              <a:solidFill>
                <a:srgbClr val="3C8689"/>
              </a:solidFill>
              <a:latin typeface="Franklin Gothic Book"/>
              <a:cs typeface="Calibri Light"/>
            </a:endParaRPr>
          </a:p>
        </p:txBody>
      </p:sp>
      <p:pic>
        <p:nvPicPr>
          <p:cNvPr id="6" name="object 4">
            <a:extLst>
              <a:ext uri="{FF2B5EF4-FFF2-40B4-BE49-F238E27FC236}">
                <a16:creationId xmlns:a16="http://schemas.microsoft.com/office/drawing/2014/main" id="{C1D0AC92-1A25-D278-F398-C0231A99548B}"/>
              </a:ext>
            </a:extLst>
          </p:cNvPr>
          <p:cNvPicPr/>
          <p:nvPr/>
        </p:nvPicPr>
        <p:blipFill>
          <a:blip r:embed="rId3" cstate="print"/>
          <a:stretch>
            <a:fillRect/>
          </a:stretch>
        </p:blipFill>
        <p:spPr>
          <a:xfrm>
            <a:off x="11334750" y="6067425"/>
            <a:ext cx="419100" cy="523875"/>
          </a:xfrm>
          <a:prstGeom prst="rect">
            <a:avLst/>
          </a:prstGeom>
        </p:spPr>
      </p:pic>
      <p:sp>
        <p:nvSpPr>
          <p:cNvPr id="8" name="TextBox 7">
            <a:extLst>
              <a:ext uri="{FF2B5EF4-FFF2-40B4-BE49-F238E27FC236}">
                <a16:creationId xmlns:a16="http://schemas.microsoft.com/office/drawing/2014/main" id="{0D2A752F-58FD-AC70-08A4-146B75DACF65}"/>
              </a:ext>
            </a:extLst>
          </p:cNvPr>
          <p:cNvSpPr txBox="1"/>
          <p:nvPr/>
        </p:nvSpPr>
        <p:spPr>
          <a:xfrm>
            <a:off x="421558" y="1922690"/>
            <a:ext cx="554494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887B56"/>
                </a:solidFill>
                <a:latin typeface="Franklin Gothic Medium"/>
              </a:rPr>
              <a:t>Nous </a:t>
            </a:r>
            <a:r>
              <a:rPr lang="en-US" sz="2000" dirty="0" err="1">
                <a:solidFill>
                  <a:srgbClr val="887B56"/>
                </a:solidFill>
                <a:latin typeface="Franklin Gothic Medium"/>
              </a:rPr>
              <a:t>calculons</a:t>
            </a:r>
            <a:r>
              <a:rPr lang="en-US" sz="2000" dirty="0">
                <a:solidFill>
                  <a:srgbClr val="887B56"/>
                </a:solidFill>
                <a:latin typeface="Franklin Gothic Medium"/>
              </a:rPr>
              <a:t> deux </a:t>
            </a:r>
            <a:r>
              <a:rPr lang="en-US" sz="2000" dirty="0" err="1">
                <a:solidFill>
                  <a:srgbClr val="887B56"/>
                </a:solidFill>
                <a:latin typeface="Franklin Gothic Medium"/>
              </a:rPr>
              <a:t>totaux</a:t>
            </a:r>
            <a:r>
              <a:rPr lang="en-US" sz="2000" dirty="0">
                <a:solidFill>
                  <a:srgbClr val="887B56"/>
                </a:solidFill>
                <a:latin typeface="Franklin Gothic Medium"/>
              </a:rPr>
              <a:t> :
1. Total global : Une simple </a:t>
            </a:r>
            <a:r>
              <a:rPr lang="en-US" sz="2000" dirty="0" err="1">
                <a:solidFill>
                  <a:srgbClr val="887B56"/>
                </a:solidFill>
                <a:latin typeface="Franklin Gothic Medium"/>
              </a:rPr>
              <a:t>somme</a:t>
            </a:r>
            <a:r>
              <a:rPr lang="en-US" sz="2000" dirty="0">
                <a:solidFill>
                  <a:srgbClr val="887B56"/>
                </a:solidFill>
                <a:latin typeface="Franklin Gothic Medium"/>
              </a:rPr>
              <a:t> de </a:t>
            </a:r>
            <a:r>
              <a:rPr lang="en-US" sz="2000" dirty="0" err="1">
                <a:solidFill>
                  <a:srgbClr val="887B56"/>
                </a:solidFill>
                <a:latin typeface="Franklin Gothic Medium"/>
              </a:rPr>
              <a:t>chaque</a:t>
            </a:r>
            <a:r>
              <a:rPr lang="en-US" sz="2000" dirty="0">
                <a:solidFill>
                  <a:srgbClr val="887B56"/>
                </a:solidFill>
                <a:latin typeface="Franklin Gothic Medium"/>
              </a:rPr>
              <a:t> </a:t>
            </a:r>
            <a:r>
              <a:rPr lang="en-US" sz="2000" dirty="0" err="1">
                <a:solidFill>
                  <a:srgbClr val="887B56"/>
                </a:solidFill>
                <a:latin typeface="Franklin Gothic Medium"/>
              </a:rPr>
              <a:t>catégorie</a:t>
            </a:r>
            <a:r>
              <a:rPr lang="en-US" sz="2000" dirty="0">
                <a:solidFill>
                  <a:srgbClr val="887B56"/>
                </a:solidFill>
                <a:latin typeface="Franklin Gothic Medium"/>
              </a:rPr>
              <a:t>, qui </a:t>
            </a:r>
            <a:r>
              <a:rPr lang="en-US" sz="2000" dirty="0" err="1">
                <a:solidFill>
                  <a:srgbClr val="887B56"/>
                </a:solidFill>
                <a:latin typeface="Franklin Gothic Medium"/>
              </a:rPr>
              <a:t>peut</a:t>
            </a:r>
            <a:r>
              <a:rPr lang="en-US" sz="2000" dirty="0">
                <a:solidFill>
                  <a:srgbClr val="887B56"/>
                </a:solidFill>
                <a:latin typeface="Franklin Gothic Medium"/>
              </a:rPr>
              <a:t> </a:t>
            </a:r>
            <a:r>
              <a:rPr lang="en-US" sz="2000" dirty="0" err="1">
                <a:solidFill>
                  <a:srgbClr val="887B56"/>
                </a:solidFill>
                <a:latin typeface="Franklin Gothic Medium"/>
              </a:rPr>
              <a:t>inclure</a:t>
            </a:r>
            <a:r>
              <a:rPr lang="en-US" sz="2000" dirty="0">
                <a:solidFill>
                  <a:srgbClr val="887B56"/>
                </a:solidFill>
                <a:latin typeface="Franklin Gothic Medium"/>
              </a:rPr>
              <a:t> le double </a:t>
            </a:r>
            <a:r>
              <a:rPr lang="en-US" sz="2000" dirty="0" err="1">
                <a:solidFill>
                  <a:srgbClr val="887B56"/>
                </a:solidFill>
                <a:latin typeface="Franklin Gothic Medium"/>
              </a:rPr>
              <a:t>comptage</a:t>
            </a:r>
            <a:r>
              <a:rPr lang="en-US" sz="2000" dirty="0">
                <a:solidFill>
                  <a:srgbClr val="887B56"/>
                </a:solidFill>
                <a:latin typeface="Franklin Gothic Medium"/>
              </a:rPr>
              <a:t> des </a:t>
            </a:r>
            <a:r>
              <a:rPr lang="en-US" sz="2000" dirty="0" err="1">
                <a:solidFill>
                  <a:srgbClr val="887B56"/>
                </a:solidFill>
                <a:latin typeface="Franklin Gothic Medium"/>
              </a:rPr>
              <a:t>mêmes</a:t>
            </a:r>
            <a:r>
              <a:rPr lang="en-US" sz="2000" dirty="0">
                <a:solidFill>
                  <a:srgbClr val="887B56"/>
                </a:solidFill>
                <a:latin typeface="Franklin Gothic Medium"/>
              </a:rPr>
              <a:t> </a:t>
            </a:r>
            <a:r>
              <a:rPr lang="en-US" sz="2000" dirty="0" err="1">
                <a:solidFill>
                  <a:srgbClr val="887B56"/>
                </a:solidFill>
                <a:latin typeface="Franklin Gothic Medium"/>
              </a:rPr>
              <a:t>personnes</a:t>
            </a:r>
            <a:r>
              <a:rPr lang="en-US" sz="2000" dirty="0">
                <a:solidFill>
                  <a:srgbClr val="887B56"/>
                </a:solidFill>
                <a:latin typeface="Franklin Gothic Medium"/>
              </a:rPr>
              <a:t> dans </a:t>
            </a:r>
            <a:r>
              <a:rPr lang="en-US" sz="2000" dirty="0" err="1">
                <a:solidFill>
                  <a:srgbClr val="887B56"/>
                </a:solidFill>
                <a:latin typeface="Franklin Gothic Medium"/>
              </a:rPr>
              <a:t>plusieurs</a:t>
            </a:r>
            <a:r>
              <a:rPr lang="en-US" sz="2000" dirty="0">
                <a:solidFill>
                  <a:srgbClr val="887B56"/>
                </a:solidFill>
                <a:latin typeface="Franklin Gothic Medium"/>
              </a:rPr>
              <a:t> </a:t>
            </a:r>
            <a:r>
              <a:rPr lang="en-US" sz="2000" dirty="0" err="1">
                <a:solidFill>
                  <a:srgbClr val="887B56"/>
                </a:solidFill>
                <a:latin typeface="Franklin Gothic Medium"/>
              </a:rPr>
              <a:t>catégories</a:t>
            </a:r>
            <a:r>
              <a:rPr lang="en-US" sz="2000" dirty="0">
                <a:solidFill>
                  <a:srgbClr val="887B56"/>
                </a:solidFill>
                <a:latin typeface="Franklin Gothic Medium"/>
              </a:rPr>
              <a:t> de </a:t>
            </a:r>
            <a:r>
              <a:rPr lang="en-US" sz="2000" dirty="0" err="1">
                <a:solidFill>
                  <a:srgbClr val="887B56"/>
                </a:solidFill>
                <a:latin typeface="Franklin Gothic Medium"/>
              </a:rPr>
              <a:t>prestations</a:t>
            </a:r>
            <a:r>
              <a:rPr lang="en-US" sz="2000" dirty="0">
                <a:solidFill>
                  <a:srgbClr val="887B56"/>
                </a:solidFill>
                <a:latin typeface="Franklin Gothic Medium"/>
              </a:rPr>
              <a:t> - </a:t>
            </a:r>
            <a:r>
              <a:rPr lang="en-US" sz="2000" dirty="0" err="1">
                <a:solidFill>
                  <a:srgbClr val="FF0000"/>
                </a:solidFill>
                <a:latin typeface="Franklin Gothic Medium"/>
              </a:rPr>
              <a:t>Vous</a:t>
            </a:r>
            <a:r>
              <a:rPr lang="en-US" sz="2000" dirty="0">
                <a:solidFill>
                  <a:srgbClr val="FF0000"/>
                </a:solidFill>
                <a:latin typeface="Franklin Gothic Medium"/>
              </a:rPr>
              <a:t> </a:t>
            </a:r>
            <a:r>
              <a:rPr lang="en-US" sz="2000" dirty="0" err="1">
                <a:solidFill>
                  <a:srgbClr val="FF0000"/>
                </a:solidFill>
                <a:latin typeface="Franklin Gothic Medium"/>
              </a:rPr>
              <a:t>n’avez</a:t>
            </a:r>
            <a:r>
              <a:rPr lang="en-US" sz="2000" dirty="0">
                <a:solidFill>
                  <a:srgbClr val="FF0000"/>
                </a:solidFill>
                <a:latin typeface="Franklin Gothic Medium"/>
              </a:rPr>
              <a:t> pas </a:t>
            </a:r>
            <a:r>
              <a:rPr lang="en-US" sz="2000" dirty="0" err="1">
                <a:solidFill>
                  <a:srgbClr val="FF0000"/>
                </a:solidFill>
                <a:latin typeface="Franklin Gothic Medium"/>
              </a:rPr>
              <a:t>besoin</a:t>
            </a:r>
            <a:r>
              <a:rPr lang="en-US" sz="2000" dirty="0">
                <a:solidFill>
                  <a:srgbClr val="FF0000"/>
                </a:solidFill>
                <a:latin typeface="Franklin Gothic Medium"/>
              </a:rPr>
              <a:t> </a:t>
            </a:r>
            <a:r>
              <a:rPr lang="en-US" sz="2000" dirty="0" err="1">
                <a:solidFill>
                  <a:srgbClr val="FF0000"/>
                </a:solidFill>
                <a:latin typeface="Franklin Gothic Medium"/>
              </a:rPr>
              <a:t>d’entrer</a:t>
            </a:r>
            <a:r>
              <a:rPr lang="en-US" sz="2000" dirty="0">
                <a:solidFill>
                  <a:srgbClr val="FF0000"/>
                </a:solidFill>
                <a:latin typeface="Franklin Gothic Medium"/>
              </a:rPr>
              <a:t> la </a:t>
            </a:r>
            <a:r>
              <a:rPr lang="en-US" sz="2000" dirty="0" err="1">
                <a:solidFill>
                  <a:srgbClr val="FF0000"/>
                </a:solidFill>
                <a:latin typeface="Franklin Gothic Medium"/>
              </a:rPr>
              <a:t>valeur</a:t>
            </a:r>
            <a:r>
              <a:rPr lang="en-US" sz="2000" dirty="0">
                <a:solidFill>
                  <a:srgbClr val="FF0000"/>
                </a:solidFill>
                <a:latin typeface="Franklin Gothic Medium"/>
              </a:rPr>
              <a:t> </a:t>
            </a:r>
            <a:r>
              <a:rPr lang="en-US" sz="2000" dirty="0" err="1">
                <a:solidFill>
                  <a:srgbClr val="FF0000"/>
                </a:solidFill>
                <a:latin typeface="Franklin Gothic Medium"/>
              </a:rPr>
              <a:t>totale</a:t>
            </a:r>
            <a:r>
              <a:rPr lang="en-US" sz="2000" dirty="0">
                <a:solidFill>
                  <a:srgbClr val="FF0000"/>
                </a:solidFill>
                <a:latin typeface="Franklin Gothic Medium"/>
              </a:rPr>
              <a:t> sur </a:t>
            </a:r>
            <a:r>
              <a:rPr lang="en-US" sz="2000" dirty="0" err="1">
                <a:solidFill>
                  <a:srgbClr val="FF0000"/>
                </a:solidFill>
                <a:latin typeface="Franklin Gothic Medium"/>
              </a:rPr>
              <a:t>l’IMP</a:t>
            </a:r>
            <a:r>
              <a:rPr lang="en-US" sz="2000" dirty="0">
                <a:solidFill>
                  <a:srgbClr val="FF0000"/>
                </a:solidFill>
                <a:latin typeface="Franklin Gothic Medium"/>
              </a:rPr>
              <a:t>. </a:t>
            </a:r>
            <a:r>
              <a:rPr lang="en-US" sz="2000" dirty="0" err="1">
                <a:solidFill>
                  <a:srgbClr val="FF0000"/>
                </a:solidFill>
                <a:latin typeface="Franklin Gothic Medium"/>
              </a:rPr>
              <a:t>Celui</a:t>
            </a:r>
            <a:r>
              <a:rPr lang="en-US" sz="2000" dirty="0">
                <a:solidFill>
                  <a:srgbClr val="FF0000"/>
                </a:solidFill>
                <a:latin typeface="Franklin Gothic Medium"/>
              </a:rPr>
              <a:t>-ci sera </a:t>
            </a:r>
            <a:r>
              <a:rPr lang="en-US" sz="2000" dirty="0" err="1">
                <a:solidFill>
                  <a:srgbClr val="FF0000"/>
                </a:solidFill>
                <a:latin typeface="Franklin Gothic Medium"/>
              </a:rPr>
              <a:t>calculé</a:t>
            </a:r>
            <a:r>
              <a:rPr lang="en-US" sz="2000" dirty="0">
                <a:solidFill>
                  <a:srgbClr val="FF0000"/>
                </a:solidFill>
                <a:latin typeface="Franklin Gothic Medium"/>
              </a:rPr>
              <a:t> </a:t>
            </a:r>
            <a:r>
              <a:rPr lang="en-US" sz="2000" dirty="0" err="1">
                <a:solidFill>
                  <a:srgbClr val="FF0000"/>
                </a:solidFill>
                <a:latin typeface="Franklin Gothic Medium"/>
              </a:rPr>
              <a:t>automatiquement</a:t>
            </a:r>
            <a:r>
              <a:rPr lang="en-US" sz="2000" dirty="0">
                <a:solidFill>
                  <a:srgbClr val="FF0000"/>
                </a:solidFill>
                <a:latin typeface="Franklin Gothic Medium"/>
              </a:rPr>
              <a:t> par le </a:t>
            </a:r>
            <a:r>
              <a:rPr lang="en-US" sz="2000" dirty="0" err="1">
                <a:solidFill>
                  <a:srgbClr val="FF0000"/>
                </a:solidFill>
                <a:latin typeface="Franklin Gothic Medium"/>
              </a:rPr>
              <a:t>système</a:t>
            </a:r>
            <a:endParaRPr lang="en-US" sz="2000" dirty="0">
              <a:solidFill>
                <a:srgbClr val="FF0000"/>
              </a:solidFill>
              <a:latin typeface="Franklin Gothic Medium"/>
            </a:endParaRPr>
          </a:p>
          <a:p>
            <a:r>
              <a:rPr lang="en-US" sz="2000" dirty="0">
                <a:solidFill>
                  <a:srgbClr val="887B56"/>
                </a:solidFill>
                <a:latin typeface="Franklin Gothic Medium"/>
              </a:rPr>
              <a:t>
2. Total unique : Une </a:t>
            </a:r>
            <a:r>
              <a:rPr lang="en-US" sz="2000" dirty="0" err="1">
                <a:solidFill>
                  <a:srgbClr val="887B56"/>
                </a:solidFill>
                <a:latin typeface="Franklin Gothic Medium"/>
              </a:rPr>
              <a:t>somme</a:t>
            </a:r>
            <a:r>
              <a:rPr lang="en-US" sz="2000" dirty="0">
                <a:solidFill>
                  <a:srgbClr val="887B56"/>
                </a:solidFill>
                <a:latin typeface="Franklin Gothic Medium"/>
              </a:rPr>
              <a:t> qui </a:t>
            </a:r>
            <a:r>
              <a:rPr lang="en-US" sz="2000" dirty="0" err="1">
                <a:solidFill>
                  <a:srgbClr val="887B56"/>
                </a:solidFill>
                <a:latin typeface="Franklin Gothic Medium"/>
              </a:rPr>
              <a:t>n’inclut</a:t>
            </a:r>
            <a:r>
              <a:rPr lang="en-US" sz="2000" dirty="0">
                <a:solidFill>
                  <a:srgbClr val="887B56"/>
                </a:solidFill>
                <a:latin typeface="Franklin Gothic Medium"/>
              </a:rPr>
              <a:t> pas le double </a:t>
            </a:r>
            <a:r>
              <a:rPr lang="en-US" sz="2000" dirty="0" err="1">
                <a:solidFill>
                  <a:srgbClr val="887B56"/>
                </a:solidFill>
                <a:latin typeface="Franklin Gothic Medium"/>
              </a:rPr>
              <a:t>comptage</a:t>
            </a:r>
            <a:r>
              <a:rPr lang="en-US" sz="2000" dirty="0">
                <a:solidFill>
                  <a:srgbClr val="887B56"/>
                </a:solidFill>
                <a:latin typeface="Franklin Gothic Medium"/>
              </a:rPr>
              <a:t>, de </a:t>
            </a:r>
            <a:r>
              <a:rPr lang="en-US" sz="2000" dirty="0" err="1">
                <a:solidFill>
                  <a:srgbClr val="887B56"/>
                </a:solidFill>
                <a:latin typeface="Franklin Gothic Medium"/>
              </a:rPr>
              <a:t>sorte</a:t>
            </a:r>
            <a:r>
              <a:rPr lang="en-US" sz="2000" dirty="0">
                <a:solidFill>
                  <a:srgbClr val="887B56"/>
                </a:solidFill>
                <a:latin typeface="Franklin Gothic Medium"/>
              </a:rPr>
              <a:t> que </a:t>
            </a:r>
            <a:r>
              <a:rPr lang="en-US" sz="2000" dirty="0" err="1">
                <a:solidFill>
                  <a:srgbClr val="887B56"/>
                </a:solidFill>
                <a:latin typeface="Franklin Gothic Medium"/>
              </a:rPr>
              <a:t>chaque</a:t>
            </a:r>
            <a:r>
              <a:rPr lang="en-US" sz="2000" dirty="0">
                <a:solidFill>
                  <a:srgbClr val="887B56"/>
                </a:solidFill>
                <a:latin typeface="Franklin Gothic Medium"/>
              </a:rPr>
              <a:t> </a:t>
            </a:r>
            <a:r>
              <a:rPr lang="en-US" sz="2000" dirty="0" err="1">
                <a:solidFill>
                  <a:srgbClr val="887B56"/>
                </a:solidFill>
                <a:latin typeface="Franklin Gothic Medium"/>
              </a:rPr>
              <a:t>partenaire</a:t>
            </a:r>
            <a:r>
              <a:rPr lang="en-US" sz="2000" dirty="0">
                <a:solidFill>
                  <a:srgbClr val="887B56"/>
                </a:solidFill>
                <a:latin typeface="Franklin Gothic Medium"/>
              </a:rPr>
              <a:t> de restauration </a:t>
            </a:r>
            <a:r>
              <a:rPr lang="en-US" sz="2000" dirty="0" err="1">
                <a:solidFill>
                  <a:srgbClr val="887B56"/>
                </a:solidFill>
                <a:latin typeface="Franklin Gothic Medium"/>
              </a:rPr>
              <a:t>n’est</a:t>
            </a:r>
            <a:r>
              <a:rPr lang="en-US" sz="2000" dirty="0">
                <a:solidFill>
                  <a:srgbClr val="887B56"/>
                </a:solidFill>
                <a:latin typeface="Franklin Gothic Medium"/>
              </a:rPr>
              <a:t> </a:t>
            </a:r>
            <a:r>
              <a:rPr lang="en-US" sz="2000" dirty="0" err="1">
                <a:solidFill>
                  <a:srgbClr val="887B56"/>
                </a:solidFill>
                <a:latin typeface="Franklin Gothic Medium"/>
              </a:rPr>
              <a:t>compté</a:t>
            </a:r>
            <a:r>
              <a:rPr lang="en-US" sz="2000" dirty="0">
                <a:solidFill>
                  <a:srgbClr val="887B56"/>
                </a:solidFill>
                <a:latin typeface="Franklin Gothic Medium"/>
              </a:rPr>
              <a:t> </a:t>
            </a:r>
            <a:r>
              <a:rPr lang="en-US" sz="2000" dirty="0" err="1">
                <a:solidFill>
                  <a:srgbClr val="887B56"/>
                </a:solidFill>
                <a:latin typeface="Franklin Gothic Medium"/>
              </a:rPr>
              <a:t>qu’une</a:t>
            </a:r>
            <a:r>
              <a:rPr lang="en-US" sz="2000" dirty="0">
                <a:solidFill>
                  <a:srgbClr val="887B56"/>
                </a:solidFill>
                <a:latin typeface="Franklin Gothic Medium"/>
              </a:rPr>
              <a:t> </a:t>
            </a:r>
            <a:r>
              <a:rPr lang="en-US" sz="2000" dirty="0" err="1">
                <a:solidFill>
                  <a:srgbClr val="887B56"/>
                </a:solidFill>
                <a:latin typeface="Franklin Gothic Medium"/>
              </a:rPr>
              <a:t>seule</a:t>
            </a:r>
            <a:r>
              <a:rPr lang="en-US" sz="2000" dirty="0">
                <a:solidFill>
                  <a:srgbClr val="887B56"/>
                </a:solidFill>
                <a:latin typeface="Franklin Gothic Medium"/>
              </a:rPr>
              <a:t> </a:t>
            </a:r>
            <a:r>
              <a:rPr lang="en-US" sz="2000" dirty="0" err="1">
                <a:solidFill>
                  <a:srgbClr val="887B56"/>
                </a:solidFill>
                <a:latin typeface="Franklin Gothic Medium"/>
              </a:rPr>
              <a:t>fois</a:t>
            </a:r>
            <a:r>
              <a:rPr lang="en-US" sz="2000" dirty="0">
                <a:solidFill>
                  <a:srgbClr val="887B56"/>
                </a:solidFill>
                <a:latin typeface="Franklin Gothic Medium"/>
              </a:rPr>
              <a:t>
</a:t>
            </a:r>
            <a:r>
              <a:rPr lang="en-US" dirty="0">
                <a:solidFill>
                  <a:srgbClr val="887B56"/>
                </a:solidFill>
                <a:latin typeface="Franklin Gothic Medium"/>
              </a:rPr>
              <a:t>- Par </a:t>
            </a:r>
            <a:r>
              <a:rPr lang="en-US" dirty="0" err="1">
                <a:solidFill>
                  <a:srgbClr val="887B56"/>
                </a:solidFill>
                <a:latin typeface="Franklin Gothic Medium"/>
              </a:rPr>
              <a:t>exemple</a:t>
            </a:r>
            <a:r>
              <a:rPr lang="en-US" dirty="0">
                <a:solidFill>
                  <a:srgbClr val="887B56"/>
                </a:solidFill>
                <a:latin typeface="Franklin Gothic Medium"/>
              </a:rPr>
              <a:t>, 2 MÊMES </a:t>
            </a:r>
            <a:r>
              <a:rPr lang="en-US" dirty="0" err="1">
                <a:solidFill>
                  <a:srgbClr val="887B56"/>
                </a:solidFill>
                <a:latin typeface="Franklin Gothic Medium"/>
              </a:rPr>
              <a:t>personnes</a:t>
            </a:r>
            <a:r>
              <a:rPr lang="en-US" dirty="0">
                <a:solidFill>
                  <a:srgbClr val="887B56"/>
                </a:solidFill>
                <a:latin typeface="Franklin Gothic Medium"/>
              </a:rPr>
              <a:t> qui </a:t>
            </a:r>
            <a:r>
              <a:rPr lang="en-US" dirty="0" err="1">
                <a:solidFill>
                  <a:srgbClr val="887B56"/>
                </a:solidFill>
                <a:latin typeface="Franklin Gothic Medium"/>
              </a:rPr>
              <a:t>reçoivent</a:t>
            </a:r>
            <a:r>
              <a:rPr lang="en-US" dirty="0">
                <a:solidFill>
                  <a:srgbClr val="887B56"/>
                </a:solidFill>
                <a:latin typeface="Franklin Gothic Medium"/>
              </a:rPr>
              <a:t> 3 </a:t>
            </a:r>
            <a:r>
              <a:rPr lang="en-US" dirty="0" err="1">
                <a:solidFill>
                  <a:srgbClr val="887B56"/>
                </a:solidFill>
                <a:latin typeface="Franklin Gothic Medium"/>
              </a:rPr>
              <a:t>formes</a:t>
            </a:r>
            <a:r>
              <a:rPr lang="en-US" dirty="0">
                <a:solidFill>
                  <a:srgbClr val="887B56"/>
                </a:solidFill>
                <a:latin typeface="Franklin Gothic Medium"/>
              </a:rPr>
              <a:t> de </a:t>
            </a:r>
            <a:r>
              <a:rPr lang="en-US" dirty="0" err="1">
                <a:solidFill>
                  <a:srgbClr val="887B56"/>
                </a:solidFill>
                <a:latin typeface="Franklin Gothic Medium"/>
              </a:rPr>
              <a:t>prestations</a:t>
            </a:r>
            <a:r>
              <a:rPr lang="en-US" dirty="0">
                <a:solidFill>
                  <a:srgbClr val="887B56"/>
                </a:solidFill>
                <a:latin typeface="Franklin Gothic Medium"/>
              </a:rPr>
              <a:t> </a:t>
            </a:r>
            <a:r>
              <a:rPr lang="en-US" dirty="0" err="1">
                <a:solidFill>
                  <a:srgbClr val="887B56"/>
                </a:solidFill>
                <a:latin typeface="Franklin Gothic Medium"/>
              </a:rPr>
              <a:t>signifie</a:t>
            </a:r>
            <a:r>
              <a:rPr lang="en-US" dirty="0">
                <a:solidFill>
                  <a:srgbClr val="887B56"/>
                </a:solidFill>
                <a:latin typeface="Franklin Gothic Medium"/>
              </a:rPr>
              <a:t> que Total = 6, Total Unique = 2</a:t>
            </a:r>
            <a:endParaRPr lang="en-US" sz="1600" dirty="0">
              <a:solidFill>
                <a:srgbClr val="887B56"/>
              </a:solidFill>
              <a:latin typeface="Franklin Gothic Medium"/>
            </a:endParaRPr>
          </a:p>
        </p:txBody>
      </p:sp>
      <p:pic>
        <p:nvPicPr>
          <p:cNvPr id="3" name="Picture 2" descr="A screenshot of a web page&#10;&#10;Description automatically generated">
            <a:extLst>
              <a:ext uri="{FF2B5EF4-FFF2-40B4-BE49-F238E27FC236}">
                <a16:creationId xmlns:a16="http://schemas.microsoft.com/office/drawing/2014/main" id="{72F70632-9F29-041F-F277-1C00C5776393}"/>
              </a:ext>
            </a:extLst>
          </p:cNvPr>
          <p:cNvPicPr>
            <a:picLocks noChangeAspect="1"/>
          </p:cNvPicPr>
          <p:nvPr/>
        </p:nvPicPr>
        <p:blipFill>
          <a:blip r:embed="rId4"/>
          <a:stretch>
            <a:fillRect/>
          </a:stretch>
        </p:blipFill>
        <p:spPr>
          <a:xfrm>
            <a:off x="6095191" y="955914"/>
            <a:ext cx="5925090" cy="4953360"/>
          </a:xfrm>
          <a:prstGeom prst="rect">
            <a:avLst/>
          </a:prstGeom>
        </p:spPr>
      </p:pic>
      <p:sp>
        <p:nvSpPr>
          <p:cNvPr id="5" name="Rectangle: Rounded Corners 4">
            <a:extLst>
              <a:ext uri="{FF2B5EF4-FFF2-40B4-BE49-F238E27FC236}">
                <a16:creationId xmlns:a16="http://schemas.microsoft.com/office/drawing/2014/main" id="{5B29DA86-7A79-1B97-0D1E-F0150323E565}"/>
              </a:ext>
            </a:extLst>
          </p:cNvPr>
          <p:cNvSpPr/>
          <p:nvPr/>
        </p:nvSpPr>
        <p:spPr>
          <a:xfrm>
            <a:off x="6988583" y="3234223"/>
            <a:ext cx="4337582" cy="18416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139063"/>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7084-FD6E-FE56-414D-45BAF0EEB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B65D9-C751-40AE-050C-28FD575F3D5E}"/>
              </a:ext>
            </a:extLst>
          </p:cNvPr>
          <p:cNvSpPr>
            <a:spLocks noGrp="1"/>
          </p:cNvSpPr>
          <p:nvPr>
            <p:ph type="ctrTitle"/>
          </p:nvPr>
        </p:nvSpPr>
        <p:spPr>
          <a:xfrm>
            <a:off x="1524000" y="1122363"/>
            <a:ext cx="9144000" cy="1524613"/>
          </a:xfrm>
        </p:spPr>
        <p:txBody>
          <a:bodyPr/>
          <a:lstStyle/>
          <a:p>
            <a:r>
              <a:rPr lang="en-US" sz="5400" b="1" dirty="0">
                <a:solidFill>
                  <a:srgbClr val="3C8689"/>
                </a:solidFill>
                <a:latin typeface="Franklin Gothic Book"/>
                <a:cs typeface="Calibri Light"/>
              </a:rPr>
              <a:t>Discussion</a:t>
            </a:r>
            <a:endParaRPr lang="en-US" dirty="0"/>
          </a:p>
        </p:txBody>
      </p:sp>
      <p:sp>
        <p:nvSpPr>
          <p:cNvPr id="3" name="Subtitle 2">
            <a:extLst>
              <a:ext uri="{FF2B5EF4-FFF2-40B4-BE49-F238E27FC236}">
                <a16:creationId xmlns:a16="http://schemas.microsoft.com/office/drawing/2014/main" id="{5639588E-A668-E39F-9372-90183E4BFC1B}"/>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fr-FR" sz="3200" dirty="0">
                <a:solidFill>
                  <a:srgbClr val="887B56"/>
                </a:solidFill>
                <a:latin typeface="Franklin Gothic Book"/>
                <a:cs typeface="Calibri"/>
              </a:rPr>
              <a:t>Vous avez des questions ou des préoccupations ?
Formation de suivi nécessaire ?</a:t>
            </a:r>
            <a:endParaRPr lang="en-US" sz="3200" dirty="0">
              <a:solidFill>
                <a:srgbClr val="887B56"/>
              </a:solidFill>
              <a:latin typeface="Franklin Gothic Book"/>
              <a:cs typeface="Calibri"/>
            </a:endParaRPr>
          </a:p>
        </p:txBody>
      </p:sp>
      <p:pic>
        <p:nvPicPr>
          <p:cNvPr id="6" name="object 4">
            <a:extLst>
              <a:ext uri="{FF2B5EF4-FFF2-40B4-BE49-F238E27FC236}">
                <a16:creationId xmlns:a16="http://schemas.microsoft.com/office/drawing/2014/main" id="{81A32288-DE0D-40A6-24BD-E475027C3F55}"/>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3CEABB71-0F3F-C6BC-9E58-024FFF559469}"/>
              </a:ext>
            </a:extLst>
          </p:cNvPr>
          <p:cNvSpPr>
            <a:spLocks noGrp="1"/>
          </p:cNvSpPr>
          <p:nvPr>
            <p:ph type="sldNum" sz="quarter" idx="12"/>
          </p:nvPr>
        </p:nvSpPr>
        <p:spPr/>
        <p:txBody>
          <a:bodyPr/>
          <a:lstStyle/>
          <a:p>
            <a:fld id="{330EA680-D336-4FF7-8B7A-9848BB0A1C32}" type="slidenum">
              <a:rPr lang="en-US" smtClean="0"/>
              <a:t>41</a:t>
            </a:fld>
            <a:endParaRPr lang="en-US"/>
          </a:p>
        </p:txBody>
      </p:sp>
    </p:spTree>
    <p:extLst>
      <p:ext uri="{BB962C8B-B14F-4D97-AF65-F5344CB8AC3E}">
        <p14:creationId xmlns:p14="http://schemas.microsoft.com/office/powerpoint/2010/main" val="89746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DE28-BF91-CA70-8BA8-0447F4B416D4}"/>
              </a:ext>
            </a:extLst>
          </p:cNvPr>
          <p:cNvSpPr>
            <a:spLocks noGrp="1"/>
          </p:cNvSpPr>
          <p:nvPr>
            <p:ph type="title"/>
          </p:nvPr>
        </p:nvSpPr>
        <p:spPr/>
        <p:txBody>
          <a:bodyPr/>
          <a:lstStyle/>
          <a:p>
            <a:r>
              <a:rPr lang="fr-FR" dirty="0">
                <a:ea typeface="Calibri Light"/>
                <a:cs typeface="Calibri Light"/>
              </a:rPr>
              <a:t>Mises à jour supplémentaires de </a:t>
            </a:r>
            <a:r>
              <a:rPr lang="fr-FR" dirty="0" err="1">
                <a:ea typeface="Calibri Light"/>
                <a:cs typeface="Calibri Light"/>
              </a:rPr>
              <a:t>Polygon</a:t>
            </a:r>
            <a:endParaRPr lang="en-US" dirty="0"/>
          </a:p>
        </p:txBody>
      </p:sp>
      <p:sp>
        <p:nvSpPr>
          <p:cNvPr id="3" name="Content Placeholder 2">
            <a:extLst>
              <a:ext uri="{FF2B5EF4-FFF2-40B4-BE49-F238E27FC236}">
                <a16:creationId xmlns:a16="http://schemas.microsoft.com/office/drawing/2014/main" id="{85D84EA5-722E-2392-D94D-C3BC9187A22A}"/>
              </a:ext>
            </a:extLst>
          </p:cNvPr>
          <p:cNvSpPr>
            <a:spLocks noGrp="1"/>
          </p:cNvSpPr>
          <p:nvPr>
            <p:ph idx="1"/>
          </p:nvPr>
        </p:nvSpPr>
        <p:spPr>
          <a:xfrm>
            <a:off x="838200" y="1513009"/>
            <a:ext cx="10530674" cy="4351338"/>
          </a:xfrm>
        </p:spPr>
        <p:txBody>
          <a:bodyPr vert="horz" lIns="91440" tIns="45720" rIns="91440" bIns="45720" rtlCol="0" anchor="t">
            <a:normAutofit/>
          </a:bodyPr>
          <a:lstStyle/>
          <a:p>
            <a:r>
              <a:rPr lang="fr-FR" sz="1800">
                <a:ea typeface="Calibri"/>
                <a:cs typeface="Calibri"/>
              </a:rPr>
              <a:t>‘Check </a:t>
            </a:r>
            <a:r>
              <a:rPr lang="fr-FR" sz="1800" err="1">
                <a:ea typeface="Calibri"/>
                <a:cs typeface="Calibri"/>
              </a:rPr>
              <a:t>polygons</a:t>
            </a:r>
            <a:r>
              <a:rPr lang="fr-FR" sz="1800">
                <a:ea typeface="Calibri"/>
                <a:cs typeface="Calibri"/>
              </a:rPr>
              <a:t>’ fait passer les polygones à travers 9 tests différents</a:t>
            </a:r>
            <a:endParaRPr lang="en-US" sz="1800" dirty="0">
              <a:ea typeface="Calibri"/>
              <a:cs typeface="Calibri"/>
            </a:endParaRPr>
          </a:p>
          <a:p>
            <a:r>
              <a:rPr lang="fr-FR" sz="1800" dirty="0">
                <a:ea typeface="Calibri"/>
                <a:cs typeface="Calibri"/>
              </a:rPr>
              <a:t>Modèle de notification pour le téléchargement de polygones et les vérifications/corrections de validation</a:t>
            </a:r>
            <a:endParaRPr lang="en-US" sz="1800">
              <a:ea typeface="Calibri"/>
              <a:cs typeface="Calibri"/>
            </a:endParaRPr>
          </a:p>
          <a:p>
            <a:r>
              <a:rPr lang="fr-FR" sz="1800" dirty="0">
                <a:ea typeface="Calibri"/>
                <a:cs typeface="Calibri"/>
              </a:rPr>
              <a:t>Message d’erreur plus clair pour les polygones qui ne peuvent pas être téléchargés</a:t>
            </a:r>
            <a:endParaRPr lang="en-US" sz="1800" dirty="0">
              <a:ea typeface="Calibri"/>
              <a:cs typeface="Calibri"/>
            </a:endParaRPr>
          </a:p>
          <a:p>
            <a:r>
              <a:rPr lang="fr-FR" sz="1800" dirty="0">
                <a:ea typeface="Calibri"/>
                <a:cs typeface="Calibri"/>
              </a:rPr>
              <a:t>Envoi hebdomadaire d’e-mails sur les polygones avec des mises à jour sur la géométrie ou l’état de tous les polygones de votre projet</a:t>
            </a:r>
            <a:endParaRPr lang="en-US" sz="1800">
              <a:ea typeface="Calibri"/>
              <a:cs typeface="Calibri"/>
            </a:endParaRPr>
          </a:p>
        </p:txBody>
      </p:sp>
      <p:sp>
        <p:nvSpPr>
          <p:cNvPr id="4" name="Slide Number Placeholder 3">
            <a:extLst>
              <a:ext uri="{FF2B5EF4-FFF2-40B4-BE49-F238E27FC236}">
                <a16:creationId xmlns:a16="http://schemas.microsoft.com/office/drawing/2014/main" id="{8C405E80-FDAE-03CB-5C21-CD6337303471}"/>
              </a:ext>
            </a:extLst>
          </p:cNvPr>
          <p:cNvSpPr>
            <a:spLocks noGrp="1"/>
          </p:cNvSpPr>
          <p:nvPr>
            <p:ph type="sldNum" sz="quarter" idx="12"/>
          </p:nvPr>
        </p:nvSpPr>
        <p:spPr/>
        <p:txBody>
          <a:bodyPr/>
          <a:lstStyle/>
          <a:p>
            <a:fld id="{330EA680-D336-4FF7-8B7A-9848BB0A1C32}" type="slidenum">
              <a:rPr lang="en-US" smtClean="0"/>
              <a:t>5</a:t>
            </a:fld>
            <a:endParaRPr lang="en-US"/>
          </a:p>
        </p:txBody>
      </p:sp>
      <p:pic>
        <p:nvPicPr>
          <p:cNvPr id="5" name="Picture 4" descr="A screenshot of a map&#10;&#10;AI-generated content may be incorrect.">
            <a:extLst>
              <a:ext uri="{FF2B5EF4-FFF2-40B4-BE49-F238E27FC236}">
                <a16:creationId xmlns:a16="http://schemas.microsoft.com/office/drawing/2014/main" id="{B3BE48DF-1121-9B17-4F81-B318FF6EC502}"/>
              </a:ext>
            </a:extLst>
          </p:cNvPr>
          <p:cNvPicPr>
            <a:picLocks noChangeAspect="1"/>
          </p:cNvPicPr>
          <p:nvPr/>
        </p:nvPicPr>
        <p:blipFill>
          <a:blip r:embed="rId2"/>
          <a:stretch>
            <a:fillRect/>
          </a:stretch>
        </p:blipFill>
        <p:spPr>
          <a:xfrm>
            <a:off x="835293" y="3288977"/>
            <a:ext cx="6573672" cy="3171919"/>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3DEA7922-8DB8-1732-A4A9-EA069019A293}"/>
              </a:ext>
            </a:extLst>
          </p:cNvPr>
          <p:cNvPicPr>
            <a:picLocks noChangeAspect="1"/>
          </p:cNvPicPr>
          <p:nvPr/>
        </p:nvPicPr>
        <p:blipFill>
          <a:blip r:embed="rId3"/>
          <a:srcRect t="10716" r="452" b="-307"/>
          <a:stretch/>
        </p:blipFill>
        <p:spPr>
          <a:xfrm>
            <a:off x="8451367" y="3340508"/>
            <a:ext cx="2258480" cy="3069579"/>
          </a:xfrm>
          <a:prstGeom prst="rect">
            <a:avLst/>
          </a:prstGeom>
        </p:spPr>
      </p:pic>
    </p:spTree>
    <p:extLst>
      <p:ext uri="{BB962C8B-B14F-4D97-AF65-F5344CB8AC3E}">
        <p14:creationId xmlns:p14="http://schemas.microsoft.com/office/powerpoint/2010/main" val="305108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A790-C67E-01FE-9372-0D7FA1AF67D4}"/>
              </a:ext>
            </a:extLst>
          </p:cNvPr>
          <p:cNvSpPr>
            <a:spLocks noGrp="1"/>
          </p:cNvSpPr>
          <p:nvPr>
            <p:ph type="title"/>
          </p:nvPr>
        </p:nvSpPr>
        <p:spPr/>
        <p:txBody>
          <a:bodyPr/>
          <a:lstStyle/>
          <a:p>
            <a:r>
              <a:rPr lang="fr-FR" dirty="0">
                <a:ea typeface="Calibri Light"/>
                <a:cs typeface="Calibri Light"/>
              </a:rPr>
              <a:t>Mises à jour sur les espèces</a:t>
            </a:r>
            <a:endParaRPr lang="en-US" dirty="0"/>
          </a:p>
        </p:txBody>
      </p:sp>
      <p:sp>
        <p:nvSpPr>
          <p:cNvPr id="3" name="Content Placeholder 2">
            <a:extLst>
              <a:ext uri="{FF2B5EF4-FFF2-40B4-BE49-F238E27FC236}">
                <a16:creationId xmlns:a16="http://schemas.microsoft.com/office/drawing/2014/main" id="{3DE68CAC-4C43-6FF0-A685-C666F3C47BEA}"/>
              </a:ext>
            </a:extLst>
          </p:cNvPr>
          <p:cNvSpPr>
            <a:spLocks noGrp="1"/>
          </p:cNvSpPr>
          <p:nvPr>
            <p:ph idx="1"/>
          </p:nvPr>
        </p:nvSpPr>
        <p:spPr>
          <a:xfrm>
            <a:off x="838200" y="1520825"/>
            <a:ext cx="10591800" cy="1629910"/>
          </a:xfrm>
        </p:spPr>
        <p:txBody>
          <a:bodyPr vert="horz" lIns="91440" tIns="45720" rIns="91440" bIns="45720" rtlCol="0" anchor="t">
            <a:normAutofit lnSpcReduction="10000"/>
          </a:bodyPr>
          <a:lstStyle/>
          <a:p>
            <a:r>
              <a:rPr lang="fr-FR" dirty="0">
                <a:ea typeface="Calibri"/>
                <a:cs typeface="Calibri"/>
              </a:rPr>
              <a:t>Ajout d’un squelette taxonomique fin 2024 ; normaliser les données sur les espèces pour mieux comprendre les progrès et l’impact sur l’ensemble du portefeuille de PPC
Nouvelle interface d’espèces pour l’établissement et la déclaration</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19507EAA-122F-5543-BD05-C49CEA2EF00E}"/>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5" name="Picture 4" descr="A screenshot of a report&#10;&#10;AI-generated content may be incorrect.">
            <a:extLst>
              <a:ext uri="{FF2B5EF4-FFF2-40B4-BE49-F238E27FC236}">
                <a16:creationId xmlns:a16="http://schemas.microsoft.com/office/drawing/2014/main" id="{E4A776BD-D8B5-293A-D53A-1FA60D8441FE}"/>
              </a:ext>
            </a:extLst>
          </p:cNvPr>
          <p:cNvPicPr>
            <a:picLocks noChangeAspect="1"/>
          </p:cNvPicPr>
          <p:nvPr/>
        </p:nvPicPr>
        <p:blipFill>
          <a:blip r:embed="rId2"/>
          <a:stretch>
            <a:fillRect/>
          </a:stretch>
        </p:blipFill>
        <p:spPr>
          <a:xfrm>
            <a:off x="0" y="3042004"/>
            <a:ext cx="12235543" cy="4115907"/>
          </a:xfrm>
          <a:prstGeom prst="rect">
            <a:avLst/>
          </a:prstGeom>
        </p:spPr>
      </p:pic>
    </p:spTree>
    <p:extLst>
      <p:ext uri="{BB962C8B-B14F-4D97-AF65-F5344CB8AC3E}">
        <p14:creationId xmlns:p14="http://schemas.microsoft.com/office/powerpoint/2010/main" val="8150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B23E-1B0E-98D0-6E86-A5D5E0E79CE0}"/>
              </a:ext>
            </a:extLst>
          </p:cNvPr>
          <p:cNvSpPr>
            <a:spLocks noGrp="1"/>
          </p:cNvSpPr>
          <p:nvPr>
            <p:ph type="title"/>
          </p:nvPr>
        </p:nvSpPr>
        <p:spPr/>
        <p:txBody>
          <a:bodyPr/>
          <a:lstStyle/>
          <a:p>
            <a:r>
              <a:rPr lang="en-US" dirty="0" err="1">
                <a:ea typeface="Calibri Light"/>
                <a:cs typeface="Calibri Light"/>
              </a:rPr>
              <a:t>Étiquettes</a:t>
            </a:r>
            <a:r>
              <a:rPr lang="en-US" dirty="0">
                <a:ea typeface="Calibri Light"/>
                <a:cs typeface="Calibri Light"/>
              </a:rPr>
              <a:t> </a:t>
            </a:r>
            <a:r>
              <a:rPr lang="en-US" dirty="0" err="1">
                <a:ea typeface="Calibri Light"/>
                <a:cs typeface="Calibri Light"/>
              </a:rPr>
              <a:t>d’espèces</a:t>
            </a:r>
            <a:endParaRPr lang="en-US" dirty="0"/>
          </a:p>
        </p:txBody>
      </p:sp>
      <p:sp>
        <p:nvSpPr>
          <p:cNvPr id="3" name="Content Placeholder 2">
            <a:extLst>
              <a:ext uri="{FF2B5EF4-FFF2-40B4-BE49-F238E27FC236}">
                <a16:creationId xmlns:a16="http://schemas.microsoft.com/office/drawing/2014/main" id="{5A335E3E-771C-DAA8-0B41-D5E662336E8F}"/>
              </a:ext>
            </a:extLst>
          </p:cNvPr>
          <p:cNvSpPr>
            <a:spLocks noGrp="1"/>
          </p:cNvSpPr>
          <p:nvPr>
            <p:ph idx="1"/>
          </p:nvPr>
        </p:nvSpPr>
        <p:spPr>
          <a:xfrm>
            <a:off x="838200" y="1825625"/>
            <a:ext cx="3461524" cy="4351338"/>
          </a:xfrm>
        </p:spPr>
        <p:txBody>
          <a:bodyPr vert="horz" lIns="91440" tIns="45720" rIns="91440" bIns="45720" rtlCol="0" anchor="t">
            <a:normAutofit lnSpcReduction="10000"/>
          </a:bodyPr>
          <a:lstStyle/>
          <a:p>
            <a:r>
              <a:rPr lang="fr-FR" dirty="0">
                <a:ea typeface="Calibri"/>
                <a:cs typeface="Calibri"/>
              </a:rPr>
              <a:t>Pour faciliter l’assurance qualité et l’appariement des espèces à notre base de données, nous avons ajouté des étiquettes pour les espèces ajoutées en dehors de l’établissement, ainsi que des noms non scientifiques</a:t>
            </a:r>
            <a:endParaRPr lang="en-US" dirty="0">
              <a:ea typeface="Calibri"/>
              <a:cs typeface="Calibri"/>
            </a:endParaRPr>
          </a:p>
        </p:txBody>
      </p:sp>
      <p:sp>
        <p:nvSpPr>
          <p:cNvPr id="4" name="Slide Number Placeholder 3">
            <a:extLst>
              <a:ext uri="{FF2B5EF4-FFF2-40B4-BE49-F238E27FC236}">
                <a16:creationId xmlns:a16="http://schemas.microsoft.com/office/drawing/2014/main" id="{1587CD5D-3AEA-84BD-38E6-F5A1CE7CD371}"/>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5" name="Picture 4" descr="A screenshot of a computer&#10;&#10;AI-generated content may be incorrect.">
            <a:extLst>
              <a:ext uri="{FF2B5EF4-FFF2-40B4-BE49-F238E27FC236}">
                <a16:creationId xmlns:a16="http://schemas.microsoft.com/office/drawing/2014/main" id="{F90E42AE-AC58-7FAD-A6C9-5FB0F4EF8437}"/>
              </a:ext>
            </a:extLst>
          </p:cNvPr>
          <p:cNvPicPr>
            <a:picLocks noChangeAspect="1"/>
          </p:cNvPicPr>
          <p:nvPr/>
        </p:nvPicPr>
        <p:blipFill>
          <a:blip r:embed="rId3"/>
          <a:stretch>
            <a:fillRect/>
          </a:stretch>
        </p:blipFill>
        <p:spPr>
          <a:xfrm>
            <a:off x="4552106" y="1609424"/>
            <a:ext cx="7524750" cy="4352925"/>
          </a:xfrm>
          <a:prstGeom prst="rect">
            <a:avLst/>
          </a:prstGeom>
        </p:spPr>
      </p:pic>
    </p:spTree>
    <p:extLst>
      <p:ext uri="{BB962C8B-B14F-4D97-AF65-F5344CB8AC3E}">
        <p14:creationId xmlns:p14="http://schemas.microsoft.com/office/powerpoint/2010/main" val="267798220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EAC9-E707-148F-A0F4-7ADE843AD196}"/>
              </a:ext>
            </a:extLst>
          </p:cNvPr>
          <p:cNvSpPr>
            <a:spLocks noGrp="1"/>
          </p:cNvSpPr>
          <p:nvPr>
            <p:ph type="title"/>
          </p:nvPr>
        </p:nvSpPr>
        <p:spPr/>
        <p:txBody>
          <a:bodyPr/>
          <a:lstStyle/>
          <a:p>
            <a:r>
              <a:rPr lang="fr-FR" dirty="0">
                <a:ea typeface="Calibri Light"/>
                <a:cs typeface="Calibri Light"/>
              </a:rPr>
              <a:t>Graphiques de progrès et d’objectifs</a:t>
            </a:r>
            <a:endParaRPr lang="en-US" dirty="0"/>
          </a:p>
        </p:txBody>
      </p:sp>
      <p:pic>
        <p:nvPicPr>
          <p:cNvPr id="5" name="Content Placeholder 4" descr="A graph with numbers and lines&#10;&#10;AI-generated content may be incorrect.">
            <a:extLst>
              <a:ext uri="{FF2B5EF4-FFF2-40B4-BE49-F238E27FC236}">
                <a16:creationId xmlns:a16="http://schemas.microsoft.com/office/drawing/2014/main" id="{7C427A7C-06D2-DE66-5104-FEF46A34845D}"/>
              </a:ext>
            </a:extLst>
          </p:cNvPr>
          <p:cNvPicPr>
            <a:picLocks noGrp="1" noChangeAspect="1"/>
          </p:cNvPicPr>
          <p:nvPr>
            <p:ph idx="1"/>
          </p:nvPr>
        </p:nvPicPr>
        <p:blipFill>
          <a:blip r:embed="rId2"/>
          <a:stretch>
            <a:fillRect/>
          </a:stretch>
        </p:blipFill>
        <p:spPr>
          <a:xfrm>
            <a:off x="5257800" y="1863746"/>
            <a:ext cx="6096000" cy="3556637"/>
          </a:xfrm>
        </p:spPr>
      </p:pic>
      <p:sp>
        <p:nvSpPr>
          <p:cNvPr id="4" name="Slide Number Placeholder 3">
            <a:extLst>
              <a:ext uri="{FF2B5EF4-FFF2-40B4-BE49-F238E27FC236}">
                <a16:creationId xmlns:a16="http://schemas.microsoft.com/office/drawing/2014/main" id="{4123DF2D-5E4E-E38D-93DD-A4B46BA8D78C}"/>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8" name="Content Placeholder 2">
            <a:extLst>
              <a:ext uri="{FF2B5EF4-FFF2-40B4-BE49-F238E27FC236}">
                <a16:creationId xmlns:a16="http://schemas.microsoft.com/office/drawing/2014/main" id="{241D0101-FA52-7012-ED64-C12CF765CBE6}"/>
              </a:ext>
            </a:extLst>
          </p:cNvPr>
          <p:cNvSpPr txBox="1">
            <a:spLocks/>
          </p:cNvSpPr>
          <p:nvPr/>
        </p:nvSpPr>
        <p:spPr>
          <a:xfrm>
            <a:off x="838200" y="1859744"/>
            <a:ext cx="3882330" cy="43172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ea typeface="Calibri"/>
                <a:cs typeface="Calibri"/>
              </a:rPr>
              <a:t>Nous avons mis à jour l’onglet ‘Progrès et objectifs’ sur les pages du projet et du site pour représenter visuellement l’avancement de la restauration tout au long du cycle de vie du projet</a:t>
            </a:r>
            <a:endParaRPr lang="en-US" dirty="0">
              <a:ea typeface="Calibri"/>
              <a:cs typeface="Calibri"/>
            </a:endParaRPr>
          </a:p>
        </p:txBody>
      </p:sp>
    </p:spTree>
    <p:extLst>
      <p:ext uri="{BB962C8B-B14F-4D97-AF65-F5344CB8AC3E}">
        <p14:creationId xmlns:p14="http://schemas.microsoft.com/office/powerpoint/2010/main" val="323968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9758-54D3-95FA-2C48-787E126066E3}"/>
              </a:ext>
            </a:extLst>
          </p:cNvPr>
          <p:cNvSpPr>
            <a:spLocks noGrp="1"/>
          </p:cNvSpPr>
          <p:nvPr>
            <p:ph type="title"/>
          </p:nvPr>
        </p:nvSpPr>
        <p:spPr/>
        <p:txBody>
          <a:bodyPr/>
          <a:lstStyle/>
          <a:p>
            <a:r>
              <a:rPr lang="fr-FR" dirty="0">
                <a:ea typeface="Calibri Light"/>
                <a:cs typeface="Calibri Light"/>
              </a:rPr>
              <a:t>Icônes d’information sur les métriques des hectares et des arbres</a:t>
            </a:r>
            <a:endParaRPr lang="en-US" dirty="0"/>
          </a:p>
        </p:txBody>
      </p:sp>
      <p:sp>
        <p:nvSpPr>
          <p:cNvPr id="3" name="Content Placeholder 2">
            <a:extLst>
              <a:ext uri="{FF2B5EF4-FFF2-40B4-BE49-F238E27FC236}">
                <a16:creationId xmlns:a16="http://schemas.microsoft.com/office/drawing/2014/main" id="{33A8E3D1-046D-4F36-6235-8FEB1D1CB54C}"/>
              </a:ext>
            </a:extLst>
          </p:cNvPr>
          <p:cNvSpPr>
            <a:spLocks noGrp="1"/>
          </p:cNvSpPr>
          <p:nvPr>
            <p:ph idx="1"/>
          </p:nvPr>
        </p:nvSpPr>
        <p:spPr>
          <a:xfrm>
            <a:off x="838200" y="1825625"/>
            <a:ext cx="11005457" cy="1118281"/>
          </a:xfrm>
        </p:spPr>
        <p:txBody>
          <a:bodyPr vert="horz" lIns="91440" tIns="45720" rIns="91440" bIns="45720" rtlCol="0" anchor="t">
            <a:normAutofit fontScale="92500" lnSpcReduction="10000"/>
          </a:bodyPr>
          <a:lstStyle/>
          <a:p>
            <a:r>
              <a:rPr lang="fr-FR" dirty="0">
                <a:ea typeface="Calibri"/>
                <a:cs typeface="Calibri"/>
              </a:rPr>
              <a:t>Nous avons ajouté des boutons d’information avec une brève explication des mesures des hectares et des arbres dans les sections ‘Progrès et objectifs’ sur les pages du projet et du site</a:t>
            </a:r>
            <a:endParaRPr lang="en-US" dirty="0"/>
          </a:p>
        </p:txBody>
      </p:sp>
      <p:sp>
        <p:nvSpPr>
          <p:cNvPr id="4" name="Slide Number Placeholder 3">
            <a:extLst>
              <a:ext uri="{FF2B5EF4-FFF2-40B4-BE49-F238E27FC236}">
                <a16:creationId xmlns:a16="http://schemas.microsoft.com/office/drawing/2014/main" id="{5F485668-36B4-DD86-D2F0-23094869CCFC}"/>
              </a:ext>
            </a:extLst>
          </p:cNvPr>
          <p:cNvSpPr>
            <a:spLocks noGrp="1"/>
          </p:cNvSpPr>
          <p:nvPr>
            <p:ph type="sldNum" sz="quarter" idx="12"/>
          </p:nvPr>
        </p:nvSpPr>
        <p:spPr/>
        <p:txBody>
          <a:bodyPr/>
          <a:lstStyle/>
          <a:p>
            <a:fld id="{330EA680-D336-4FF7-8B7A-9848BB0A1C32}" type="slidenum">
              <a:rPr lang="en-US" smtClean="0"/>
              <a:t>9</a:t>
            </a:fld>
            <a:endParaRPr lang="en-US"/>
          </a:p>
        </p:txBody>
      </p:sp>
      <p:pic>
        <p:nvPicPr>
          <p:cNvPr id="5" name="Picture 4" descr="A screenshot of a computer&#10;&#10;AI-generated content may be incorrect.">
            <a:extLst>
              <a:ext uri="{FF2B5EF4-FFF2-40B4-BE49-F238E27FC236}">
                <a16:creationId xmlns:a16="http://schemas.microsoft.com/office/drawing/2014/main" id="{53B0B3AA-A1A0-2F77-B431-4684470DFA4E}"/>
              </a:ext>
            </a:extLst>
          </p:cNvPr>
          <p:cNvPicPr>
            <a:picLocks noChangeAspect="1"/>
          </p:cNvPicPr>
          <p:nvPr/>
        </p:nvPicPr>
        <p:blipFill>
          <a:blip r:embed="rId2"/>
          <a:stretch>
            <a:fillRect/>
          </a:stretch>
        </p:blipFill>
        <p:spPr>
          <a:xfrm>
            <a:off x="0" y="3232619"/>
            <a:ext cx="12192000" cy="2461048"/>
          </a:xfrm>
          <a:prstGeom prst="rect">
            <a:avLst/>
          </a:prstGeom>
        </p:spPr>
      </p:pic>
    </p:spTree>
    <p:extLst>
      <p:ext uri="{BB962C8B-B14F-4D97-AF65-F5344CB8AC3E}">
        <p14:creationId xmlns:p14="http://schemas.microsoft.com/office/powerpoint/2010/main" val="66653849"/>
      </p:ext>
    </p:extLst>
  </p:cSld>
  <p:clrMapOvr>
    <a:masterClrMapping/>
  </p:clrMapOvr>
</p:sld>
</file>

<file path=ppt/theme/theme1.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685F92FA7CBC4FB773E5A345C4C06E" ma:contentTypeVersion="20" ma:contentTypeDescription="Create a new document." ma:contentTypeScope="" ma:versionID="999a13a4d79d4621daf8439764b134c5">
  <xsd:schema xmlns:xsd="http://www.w3.org/2001/XMLSchema" xmlns:xs="http://www.w3.org/2001/XMLSchema" xmlns:p="http://schemas.microsoft.com/office/2006/metadata/properties" xmlns:ns1="http://schemas.microsoft.com/sharepoint/v3" xmlns:ns2="889f711e-a49b-4ad8-be75-f1ee99829d9e" xmlns:ns3="63f81fd2-2805-468b-89fb-e4d2945f536b" xmlns:ns4="f57df1ab-6810-4fa8-9caa-de92a9b262c5" targetNamespace="http://schemas.microsoft.com/office/2006/metadata/properties" ma:root="true" ma:fieldsID="25959e14981b280046c0c7e22916651c" ns1:_="" ns2:_="" ns3:_="" ns4:_="">
    <xsd:import namespace="http://schemas.microsoft.com/sharepoint/v3"/>
    <xsd:import namespace="889f711e-a49b-4ad8-be75-f1ee99829d9e"/>
    <xsd:import namespace="63f81fd2-2805-468b-89fb-e4d2945f536b"/>
    <xsd:import namespace="f57df1ab-6810-4fa8-9caa-de92a9b262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9f711e-a49b-4ad8-be75-f1ee99829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17aa33-7277-4207-9add-0662151dba18"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81fd2-2805-468b-89fb-e4d2945f53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df1ab-6810-4fa8-9caa-de92a9b262c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9150901-f33c-4f2e-8566-9e755d29178c}" ma:internalName="TaxCatchAll" ma:showField="CatchAllData" ma:web="63f81fd2-2805-468b-89fb-e4d2945f5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f57df1ab-6810-4fa8-9caa-de92a9b262c5" xsi:nil="true"/>
    <lcf76f155ced4ddcb4097134ff3c332f xmlns="889f711e-a49b-4ad8-be75-f1ee99829d9e">
      <Terms xmlns="http://schemas.microsoft.com/office/infopath/2007/PartnerControls"/>
    </lcf76f155ced4ddcb4097134ff3c332f>
    <SharedWithUsers xmlns="63f81fd2-2805-468b-89fb-e4d2945f536b">
      <UserInfo>
        <DisplayName>Tirian Mink</DisplayName>
        <AccountId>152</AccountId>
        <AccountType/>
      </UserInfo>
      <UserInfo>
        <DisplayName>Simon Badcock</DisplayName>
        <AccountId>22</AccountId>
        <AccountType/>
      </UserInfo>
      <UserInfo>
        <DisplayName>Juliana Chapel</DisplayName>
        <AccountId>23</AccountId>
        <AccountType/>
      </UserInfo>
      <UserInfo>
        <DisplayName>Yulan Lu</DisplayName>
        <AccountId>183</AccountId>
        <AccountType/>
      </UserInfo>
      <UserInfo>
        <DisplayName>Isabel Hillman</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146645-95E7-48E4-A4F7-103117AEDE4B}">
  <ds:schemaRefs>
    <ds:schemaRef ds:uri="63f81fd2-2805-468b-89fb-e4d2945f536b"/>
    <ds:schemaRef ds:uri="889f711e-a49b-4ad8-be75-f1ee99829d9e"/>
    <ds:schemaRef ds:uri="f57df1ab-6810-4fa8-9caa-de92a9b262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F56328-DCC8-4FC4-87B6-5B780AE641A8}">
  <ds:schemaRefs>
    <ds:schemaRef ds:uri="63f81fd2-2805-468b-89fb-e4d2945f536b"/>
    <ds:schemaRef ds:uri="889f711e-a49b-4ad8-be75-f1ee99829d9e"/>
    <ds:schemaRef ds:uri="f57df1ab-6810-4fa8-9caa-de92a9b262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0B0044-F338-4022-A68D-DBA6DB4AF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TotalTime>
  <Words>3087</Words>
  <Application>Microsoft Office PowerPoint</Application>
  <PresentationFormat>Widescreen</PresentationFormat>
  <Paragraphs>248</Paragraphs>
  <Slides>41</Slides>
  <Notes>1</Notes>
  <HiddenSlides>2</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Remise à niveau sur la surveillance PPC</vt:lpstr>
      <vt:lpstr>Ordre du jour:</vt:lpstr>
      <vt:lpstr>La plateforme de surveillance intégrée (IMP)/Terramatch</vt:lpstr>
      <vt:lpstr>Collection et validation de Polygon (mises à jour 2024)</vt:lpstr>
      <vt:lpstr>Mises à jour supplémentaires de Polygon</vt:lpstr>
      <vt:lpstr>Mises à jour sur les espèces</vt:lpstr>
      <vt:lpstr>Étiquettes d’espèces</vt:lpstr>
      <vt:lpstr>Graphiques de progrès et d’objectifs</vt:lpstr>
      <vt:lpstr>Icônes d’information sur les métriques des hectares et des arbres</vt:lpstr>
      <vt:lpstr>IMP – Mises à jour cette année</vt:lpstr>
      <vt:lpstr>Chronologie de la surveillance</vt:lpstr>
      <vt:lpstr>PowerPoint Presentation</vt:lpstr>
      <vt:lpstr>Rappels de chronologie - Shapefiles</vt:lpstr>
      <vt:lpstr>Rappels de chronologie – Bases de référence de surveillance des arbres</vt:lpstr>
      <vt:lpstr>Rappels de chronologie – Surveillance des arbres à l’année 2.5</vt:lpstr>
      <vt:lpstr>Rappels de chronologie – Données socio-économiques</vt:lpstr>
      <vt:lpstr>Plantation d’arbres et de graines, y compris la plantation intercalaire</vt:lpstr>
      <vt:lpstr>Estimating Rates of ANR</vt:lpstr>
      <vt:lpstr>Surveillance des arbres – Année 2.5</vt:lpstr>
      <vt:lpstr>Créez votre propre compte Kobo</vt:lpstr>
      <vt:lpstr>Correction de vos propres données</vt:lpstr>
      <vt:lpstr>Correction de vos propres données</vt:lpstr>
      <vt:lpstr>Rappel – Surveillance des arbres</vt:lpstr>
      <vt:lpstr>Considérations particulières pour la surveillance de l’année 2.5</vt:lpstr>
      <vt:lpstr>Placer des parcelles – générer des coordonnées GPS</vt:lpstr>
      <vt:lpstr>Considérations particulières pour le suivi de l’ANR</vt:lpstr>
      <vt:lpstr>Considérations spéciales pour les zones à croissance lente</vt:lpstr>
      <vt:lpstr>Erreurs courantes et comment les corriger</vt:lpstr>
      <vt:lpstr>1. ID de site incorrect</vt:lpstr>
      <vt:lpstr>2. ID de parcelle incorrect</vt:lpstr>
      <vt:lpstr>3. Les photos ne montrent pas assez de paysage</vt:lpstr>
      <vt:lpstr>4. Noms scientifiques non utilisés</vt:lpstr>
      <vt:lpstr>5. Pas de rééchantillonnage si nécessaire (parcelle de 3x3m)</vt:lpstr>
      <vt:lpstr>6. Dénombrement/nom/type d’arbres manquants ou dénombrement de rééchantillonnage</vt:lpstr>
      <vt:lpstr>7. Arbres PLANTÉS entrés dans les mauvaises sections</vt:lpstr>
      <vt:lpstr>8. Il manque une ou plusieurs informations requises</vt:lpstr>
      <vt:lpstr>Données socio-économiques</vt:lpstr>
      <vt:lpstr>Désagrégation des données socio-économiques</vt:lpstr>
      <vt:lpstr>Partenaires de restauration socio-économique</vt:lpstr>
      <vt:lpstr>Remplir le rapport IMP  Étape 3 sur 3 : PDS unique total</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Isabel Hillman</cp:lastModifiedBy>
  <cp:revision>65</cp:revision>
  <dcterms:created xsi:type="dcterms:W3CDTF">2022-10-11T15:29:52Z</dcterms:created>
  <dcterms:modified xsi:type="dcterms:W3CDTF">2025-04-30T01:26:57Z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0x01010047685F92FA7CBC4FB773E5A345C4C06E</vt:lpwstr>
  </property>
  <property fmtid="{D5CDD505-2E9C-101B-9397-08002B2CF9AE}" pid="3" name="MediaServiceImageTags">
    <vt:lpwstr/>
  </property>
</Properties>
</file>