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93_9F9EC3FF.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7E_6C68B91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84_A1ACD110.xml" ContentType="application/vnd.ms-powerpoint.comments+xml"/>
  <Override PartName="/ppt/notesSlides/notesSlide11.xml" ContentType="application/vnd.openxmlformats-officedocument.presentationml.notesSlide+xml"/>
  <Override PartName="/ppt/comments/modernComment_185_2A8184A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8A_A6F9F5C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8E_AA16E534.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8F_E6BF1D56.xml" ContentType="application/vnd.ms-powerpoint.comments+xml"/>
  <Override PartName="/ppt/comments/modernComment_181_78FA6A62.xml" ContentType="application/vnd.ms-powerpoint.comment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 id="2147483825" r:id="rId5"/>
  </p:sldMasterIdLst>
  <p:notesMasterIdLst>
    <p:notesMasterId r:id="rId46"/>
  </p:notesMasterIdLst>
  <p:sldIdLst>
    <p:sldId id="256" r:id="rId6"/>
    <p:sldId id="333" r:id="rId7"/>
    <p:sldId id="422" r:id="rId8"/>
    <p:sldId id="381" r:id="rId9"/>
    <p:sldId id="424" r:id="rId10"/>
    <p:sldId id="406" r:id="rId11"/>
    <p:sldId id="407" r:id="rId12"/>
    <p:sldId id="403" r:id="rId13"/>
    <p:sldId id="404" r:id="rId14"/>
    <p:sldId id="405" r:id="rId15"/>
    <p:sldId id="408" r:id="rId16"/>
    <p:sldId id="382" r:id="rId17"/>
    <p:sldId id="387" r:id="rId18"/>
    <p:sldId id="388" r:id="rId19"/>
    <p:sldId id="389" r:id="rId20"/>
    <p:sldId id="390" r:id="rId21"/>
    <p:sldId id="393" r:id="rId22"/>
    <p:sldId id="395" r:id="rId23"/>
    <p:sldId id="394" r:id="rId24"/>
    <p:sldId id="391" r:id="rId25"/>
    <p:sldId id="392" r:id="rId26"/>
    <p:sldId id="402" r:id="rId27"/>
    <p:sldId id="397" r:id="rId28"/>
    <p:sldId id="398" r:id="rId29"/>
    <p:sldId id="410" r:id="rId30"/>
    <p:sldId id="399" r:id="rId31"/>
    <p:sldId id="421" r:id="rId32"/>
    <p:sldId id="385" r:id="rId33"/>
    <p:sldId id="401" r:id="rId34"/>
    <p:sldId id="400" r:id="rId35"/>
    <p:sldId id="423" r:id="rId36"/>
    <p:sldId id="386" r:id="rId37"/>
    <p:sldId id="425" r:id="rId38"/>
    <p:sldId id="426" r:id="rId39"/>
    <p:sldId id="427" r:id="rId40"/>
    <p:sldId id="428" r:id="rId41"/>
    <p:sldId id="429" r:id="rId42"/>
    <p:sldId id="430" r:id="rId43"/>
    <p:sldId id="431" r:id="rId44"/>
    <p:sldId id="43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C68DBB-2DFD-984F-AF8A-E14996D2D122}">
          <p14:sldIdLst>
            <p14:sldId id="256"/>
            <p14:sldId id="333"/>
            <p14:sldId id="422"/>
            <p14:sldId id="381"/>
            <p14:sldId id="424"/>
            <p14:sldId id="406"/>
            <p14:sldId id="407"/>
            <p14:sldId id="403"/>
            <p14:sldId id="404"/>
            <p14:sldId id="405"/>
            <p14:sldId id="408"/>
            <p14:sldId id="382"/>
            <p14:sldId id="387"/>
            <p14:sldId id="388"/>
            <p14:sldId id="389"/>
            <p14:sldId id="390"/>
            <p14:sldId id="393"/>
            <p14:sldId id="395"/>
            <p14:sldId id="394"/>
            <p14:sldId id="391"/>
            <p14:sldId id="392"/>
            <p14:sldId id="402"/>
            <p14:sldId id="397"/>
            <p14:sldId id="398"/>
            <p14:sldId id="410"/>
            <p14:sldId id="399"/>
            <p14:sldId id="421"/>
            <p14:sldId id="385"/>
            <p14:sldId id="401"/>
            <p14:sldId id="400"/>
            <p14:sldId id="423"/>
            <p14:sldId id="386"/>
            <p14:sldId id="425"/>
            <p14:sldId id="426"/>
            <p14:sldId id="427"/>
            <p14:sldId id="428"/>
            <p14:sldId id="429"/>
            <p14:sldId id="430"/>
            <p14:sldId id="431"/>
            <p14:sldId id="4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30813-A965-4BEE-9DF8-6673281DF76B}" name="Guest User" initials="GU" userId="S::urn:spo:anon#18ebc94446ad7035f3d0a96b9d1da37abb890a889beaffa618c2fdbaae41c87d::" providerId="AD"/>
  <p188:author id="{BAF36519-6537-99D2-36B9-19AC26044D50}" name="Lu Yulan" initials="LY" userId="225482cebf059c04" providerId="Windows Live"/>
  <p188:author id="{AB86781F-B7D8-2A82-22B2-852F90459EB3}" name="Guest User" initials="GU" userId="S::urn:spo:anon#a86189228cb822752de915e9098f226c8f948858a6f62fb00dbd49c777ab420e::" providerId="AD"/>
  <p188:author id="{BCB3C959-A3FE-0107-0501-ECB737E3CFEB}" name="Salome Begeladze" initials="SB" userId="S::sbegeladze@conservation.org::96adb18e-054a-414e-bbcd-64790008d16a" providerId="AD"/>
  <p188:author id="{6233AE5F-DA0B-AD9C-824F-47AEF001E2E6}" name="Yulan Lu" initials="" userId="S::ylu@conservation.org::56ddbfd1-9f6d-4fa3-ae7e-11b31c41d5c0" providerId="AD"/>
  <p188:author id="{4F71F264-34EC-0A58-15CB-B69D85A3761C}" name="Isabel Hillman" initials="IH" userId="S::ihillman@conservation.org::f570e4f3-c0c4-415e-853e-3e777855dc43" providerId="AD"/>
  <p188:author id="{3C358568-CD0C-354D-E8AC-3E6B0C90AF8C}" name="Guest User" initials="GU" userId="S::urn:spo:anon#d4afd689f372bc81f8d6d2441ef8b09ddd73d1c36135b3aaf112837dff92e210::" providerId="AD"/>
  <p188:author id="{C7923882-E666-2ACD-1A8E-1FA2531956DC}" name="Lu, Yulan" initials="LY" userId="S::yulan.lu@yale.edu::d68248f3-d729-4765-b7eb-b06b31f291d0" providerId="AD"/>
  <p188:author id="{8350FB84-E77A-E03B-8737-B808938EC71B}" name="ihillman" initials="ih" userId="S::ihillman_conservation.org#ext#@yaleedu.onmicrosoft.com::cf79e8a6-50a1-4a0e-bce5-77d2d3c77fb3" providerId="AD"/>
  <p188:author id="{3CF1E9AE-94DE-CA77-3CD0-BAF3F0DBE04F}" name="Juliana Chapel" initials="JC" userId="S::jchapel@conservation.org::2a421ac2-e8ce-45c7-9dbf-39c253521374" providerId="AD"/>
  <p188:author id="{F3F740DD-0011-F7C4-EE9C-5DDFB20AEE0C}" name="Tirian Mink" initials="TM" userId="S::tmink@conservation.org::b272ae7b-ff3c-4856-85eb-34b03c6a71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689"/>
    <a:srgbClr val="66AE9F"/>
    <a:srgbClr val="92855D"/>
    <a:srgbClr val="639D81"/>
    <a:srgbClr val="887B56"/>
    <a:srgbClr val="66AE9E"/>
    <a:srgbClr val="000000"/>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1DEF5-396D-DB7E-D0D9-A2468CE60E2B}" v="9" dt="2025-05-09T17:10:06.1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a Chapel" userId="2a421ac2-e8ce-45c7-9dbf-39c253521374" providerId="ADAL" clId="{BB6F04E5-A0F0-4EFD-835E-8D458E3D0470}"/>
    <pc:docChg chg="delSld modSection">
      <pc:chgData name="Juliana Chapel" userId="2a421ac2-e8ce-45c7-9dbf-39c253521374" providerId="ADAL" clId="{BB6F04E5-A0F0-4EFD-835E-8D458E3D0470}" dt="2025-05-06T16:46:13.865" v="2" actId="47"/>
      <pc:docMkLst>
        <pc:docMk/>
      </pc:docMkLst>
      <pc:sldChg chg="del">
        <pc:chgData name="Juliana Chapel" userId="2a421ac2-e8ce-45c7-9dbf-39c253521374" providerId="ADAL" clId="{BB6F04E5-A0F0-4EFD-835E-8D458E3D0470}" dt="2025-05-06T16:46:13.865" v="2" actId="47"/>
        <pc:sldMkLst>
          <pc:docMk/>
          <pc:sldMk cId="1500233500" sldId="363"/>
        </pc:sldMkLst>
      </pc:sldChg>
      <pc:sldChg chg="del">
        <pc:chgData name="Juliana Chapel" userId="2a421ac2-e8ce-45c7-9dbf-39c253521374" providerId="ADAL" clId="{BB6F04E5-A0F0-4EFD-835E-8D458E3D0470}" dt="2025-05-06T16:46:13.865" v="2" actId="47"/>
        <pc:sldMkLst>
          <pc:docMk/>
          <pc:sldMk cId="209901317" sldId="364"/>
        </pc:sldMkLst>
      </pc:sldChg>
      <pc:sldChg chg="del">
        <pc:chgData name="Juliana Chapel" userId="2a421ac2-e8ce-45c7-9dbf-39c253521374" providerId="ADAL" clId="{BB6F04E5-A0F0-4EFD-835E-8D458E3D0470}" dt="2025-05-06T16:46:13.865" v="2" actId="47"/>
        <pc:sldMkLst>
          <pc:docMk/>
          <pc:sldMk cId="3247939520" sldId="367"/>
        </pc:sldMkLst>
      </pc:sldChg>
      <pc:sldChg chg="del">
        <pc:chgData name="Juliana Chapel" userId="2a421ac2-e8ce-45c7-9dbf-39c253521374" providerId="ADAL" clId="{BB6F04E5-A0F0-4EFD-835E-8D458E3D0470}" dt="2025-05-06T16:46:13.865" v="2" actId="47"/>
        <pc:sldMkLst>
          <pc:docMk/>
          <pc:sldMk cId="1490250075" sldId="368"/>
        </pc:sldMkLst>
      </pc:sldChg>
      <pc:sldChg chg="del">
        <pc:chgData name="Juliana Chapel" userId="2a421ac2-e8ce-45c7-9dbf-39c253521374" providerId="ADAL" clId="{BB6F04E5-A0F0-4EFD-835E-8D458E3D0470}" dt="2025-05-06T16:46:13.865" v="2" actId="47"/>
        <pc:sldMkLst>
          <pc:docMk/>
          <pc:sldMk cId="3871812306" sldId="369"/>
        </pc:sldMkLst>
      </pc:sldChg>
      <pc:sldChg chg="del">
        <pc:chgData name="Juliana Chapel" userId="2a421ac2-e8ce-45c7-9dbf-39c253521374" providerId="ADAL" clId="{BB6F04E5-A0F0-4EFD-835E-8D458E3D0470}" dt="2025-05-06T16:46:13.865" v="2" actId="47"/>
        <pc:sldMkLst>
          <pc:docMk/>
          <pc:sldMk cId="2357855983" sldId="371"/>
        </pc:sldMkLst>
      </pc:sldChg>
      <pc:sldChg chg="del">
        <pc:chgData name="Juliana Chapel" userId="2a421ac2-e8ce-45c7-9dbf-39c253521374" providerId="ADAL" clId="{BB6F04E5-A0F0-4EFD-835E-8D458E3D0470}" dt="2025-05-06T16:46:13.865" v="2" actId="47"/>
        <pc:sldMkLst>
          <pc:docMk/>
          <pc:sldMk cId="1206090797" sldId="372"/>
        </pc:sldMkLst>
      </pc:sldChg>
      <pc:sldChg chg="del">
        <pc:chgData name="Juliana Chapel" userId="2a421ac2-e8ce-45c7-9dbf-39c253521374" providerId="ADAL" clId="{BB6F04E5-A0F0-4EFD-835E-8D458E3D0470}" dt="2025-05-06T16:46:13.865" v="2" actId="47"/>
        <pc:sldMkLst>
          <pc:docMk/>
          <pc:sldMk cId="980895719" sldId="374"/>
        </pc:sldMkLst>
      </pc:sldChg>
      <pc:sldChg chg="del">
        <pc:chgData name="Juliana Chapel" userId="2a421ac2-e8ce-45c7-9dbf-39c253521374" providerId="ADAL" clId="{BB6F04E5-A0F0-4EFD-835E-8D458E3D0470}" dt="2025-05-06T16:46:02.513" v="1" actId="47"/>
        <pc:sldMkLst>
          <pc:docMk/>
          <pc:sldMk cId="2029031004" sldId="396"/>
        </pc:sldMkLst>
      </pc:sldChg>
      <pc:sldChg chg="del">
        <pc:chgData name="Juliana Chapel" userId="2a421ac2-e8ce-45c7-9dbf-39c253521374" providerId="ADAL" clId="{BB6F04E5-A0F0-4EFD-835E-8D458E3D0470}" dt="2025-05-06T16:45:56.777" v="0" actId="47"/>
        <pc:sldMkLst>
          <pc:docMk/>
          <pc:sldMk cId="4141926505" sldId="409"/>
        </pc:sldMkLst>
      </pc:sldChg>
    </pc:docChg>
  </pc:docChgLst>
  <pc:docChgLst>
    <pc:chgData name="Juliana Chapel" userId="S::jchapel@conservation.org::2a421ac2-e8ce-45c7-9dbf-39c253521374" providerId="AD" clId="Web-{0401DEF5-396D-DB7E-D0D9-A2468CE60E2B}"/>
    <pc:docChg chg="addSld modSection">
      <pc:chgData name="Juliana Chapel" userId="S::jchapel@conservation.org::2a421ac2-e8ce-45c7-9dbf-39c253521374" providerId="AD" clId="Web-{0401DEF5-396D-DB7E-D0D9-A2468CE60E2B}" dt="2025-05-09T17:10:06.155" v="8"/>
      <pc:docMkLst>
        <pc:docMk/>
      </pc:docMkLst>
      <pc:sldChg chg="add">
        <pc:chgData name="Juliana Chapel" userId="S::jchapel@conservation.org::2a421ac2-e8ce-45c7-9dbf-39c253521374" providerId="AD" clId="Web-{0401DEF5-396D-DB7E-D0D9-A2468CE60E2B}" dt="2025-05-09T17:09:47.874" v="0"/>
        <pc:sldMkLst>
          <pc:docMk/>
          <pc:sldMk cId="4141926505" sldId="424"/>
        </pc:sldMkLst>
      </pc:sldChg>
      <pc:sldChg chg="add">
        <pc:chgData name="Juliana Chapel" userId="S::jchapel@conservation.org::2a421ac2-e8ce-45c7-9dbf-39c253521374" providerId="AD" clId="Web-{0401DEF5-396D-DB7E-D0D9-A2468CE60E2B}" dt="2025-05-09T17:10:06.077" v="1"/>
        <pc:sldMkLst>
          <pc:docMk/>
          <pc:sldMk cId="980895719" sldId="425"/>
        </pc:sldMkLst>
      </pc:sldChg>
      <pc:sldChg chg="add">
        <pc:chgData name="Juliana Chapel" userId="S::jchapel@conservation.org::2a421ac2-e8ce-45c7-9dbf-39c253521374" providerId="AD" clId="Web-{0401DEF5-396D-DB7E-D0D9-A2468CE60E2B}" dt="2025-05-09T17:10:06.093" v="2"/>
        <pc:sldMkLst>
          <pc:docMk/>
          <pc:sldMk cId="209901317" sldId="426"/>
        </pc:sldMkLst>
      </pc:sldChg>
      <pc:sldChg chg="add">
        <pc:chgData name="Juliana Chapel" userId="S::jchapel@conservation.org::2a421ac2-e8ce-45c7-9dbf-39c253521374" providerId="AD" clId="Web-{0401DEF5-396D-DB7E-D0D9-A2468CE60E2B}" dt="2025-05-09T17:10:06.093" v="3"/>
        <pc:sldMkLst>
          <pc:docMk/>
          <pc:sldMk cId="3247939520" sldId="427"/>
        </pc:sldMkLst>
      </pc:sldChg>
      <pc:sldChg chg="add">
        <pc:chgData name="Juliana Chapel" userId="S::jchapel@conservation.org::2a421ac2-e8ce-45c7-9dbf-39c253521374" providerId="AD" clId="Web-{0401DEF5-396D-DB7E-D0D9-A2468CE60E2B}" dt="2025-05-09T17:10:06.109" v="4"/>
        <pc:sldMkLst>
          <pc:docMk/>
          <pc:sldMk cId="1490250075" sldId="428"/>
        </pc:sldMkLst>
      </pc:sldChg>
      <pc:sldChg chg="add">
        <pc:chgData name="Juliana Chapel" userId="S::jchapel@conservation.org::2a421ac2-e8ce-45c7-9dbf-39c253521374" providerId="AD" clId="Web-{0401DEF5-396D-DB7E-D0D9-A2468CE60E2B}" dt="2025-05-09T17:10:06.124" v="5"/>
        <pc:sldMkLst>
          <pc:docMk/>
          <pc:sldMk cId="3871812306" sldId="429"/>
        </pc:sldMkLst>
      </pc:sldChg>
      <pc:sldChg chg="add">
        <pc:chgData name="Juliana Chapel" userId="S::jchapel@conservation.org::2a421ac2-e8ce-45c7-9dbf-39c253521374" providerId="AD" clId="Web-{0401DEF5-396D-DB7E-D0D9-A2468CE60E2B}" dt="2025-05-09T17:10:06.140" v="6"/>
        <pc:sldMkLst>
          <pc:docMk/>
          <pc:sldMk cId="1500233500" sldId="430"/>
        </pc:sldMkLst>
      </pc:sldChg>
      <pc:sldChg chg="add">
        <pc:chgData name="Juliana Chapel" userId="S::jchapel@conservation.org::2a421ac2-e8ce-45c7-9dbf-39c253521374" providerId="AD" clId="Web-{0401DEF5-396D-DB7E-D0D9-A2468CE60E2B}" dt="2025-05-09T17:10:06.140" v="7"/>
        <pc:sldMkLst>
          <pc:docMk/>
          <pc:sldMk cId="2357855983" sldId="431"/>
        </pc:sldMkLst>
      </pc:sldChg>
      <pc:sldChg chg="add">
        <pc:chgData name="Juliana Chapel" userId="S::jchapel@conservation.org::2a421ac2-e8ce-45c7-9dbf-39c253521374" providerId="AD" clId="Web-{0401DEF5-396D-DB7E-D0D9-A2468CE60E2B}" dt="2025-05-09T17:10:06.155" v="8"/>
        <pc:sldMkLst>
          <pc:docMk/>
          <pc:sldMk cId="1206090797" sldId="432"/>
        </pc:sldMkLst>
      </pc:sldChg>
    </pc:docChg>
  </pc:docChgLst>
</pc:chgInfo>
</file>

<file path=ppt/comments/modernComment_17E_6C68B916.xml><?xml version="1.0" encoding="utf-8"?>
<p188:cmLst xmlns:a="http://schemas.openxmlformats.org/drawingml/2006/main" xmlns:r="http://schemas.openxmlformats.org/officeDocument/2006/relationships" xmlns:p188="http://schemas.microsoft.com/office/powerpoint/2018/8/main">
  <p188:cm id="{D8221B56-ABCB-4D00-AD61-6AFC4F20CA24}" authorId="{4F71F264-34EC-0A58-15CB-B69D85A3761C}" status="resolved" created="2022-10-14T16:15:13.212">
    <pc:sldMkLst xmlns:pc="http://schemas.microsoft.com/office/powerpoint/2013/main/command">
      <pc:docMk/>
      <pc:sldMk cId="109857222" sldId="256"/>
    </pc:sldMkLst>
    <p188:txBody>
      <a:bodyPr/>
      <a:lstStyle/>
      <a:p>
        <a:r>
          <a:rPr lang="en-US"/>
          <a:t>Juliana, can we find a way to reference sub-protocols 2 and 4 in the first couple slides so it's clear which content from the framework is being covered?</a:t>
        </a:r>
      </a:p>
    </p188:txBody>
  </p188:cm>
</p188:cmLst>
</file>

<file path=ppt/comments/modernComment_181_78FA6A62.xml><?xml version="1.0" encoding="utf-8"?>
<p188:cmLst xmlns:a="http://schemas.openxmlformats.org/drawingml/2006/main" xmlns:r="http://schemas.openxmlformats.org/officeDocument/2006/relationships" xmlns:p188="http://schemas.microsoft.com/office/powerpoint/2018/8/main">
  <p188:cm id="{CCCF21EC-E33F-47C8-A58D-CC61AF76516F}" authorId="{4F71F264-34EC-0A58-15CB-B69D85A3761C}" created="2025-03-28T16:35:50.573">
    <ac:txMkLst xmlns:ac="http://schemas.microsoft.com/office/drawing/2013/main/command">
      <pc:docMk xmlns:pc="http://schemas.microsoft.com/office/powerpoint/2013/main/command"/>
      <pc:sldMk xmlns:pc="http://schemas.microsoft.com/office/powerpoint/2013/main/command" cId="2029677154" sldId="385"/>
      <ac:spMk id="3" creationId="{485750E3-73EE-81F2-B4C6-1732E3431140}"/>
      <ac:txMk cp="15">
        <ac:context len="69" hash="3045987901"/>
      </ac:txMk>
    </ac:txMkLst>
    <p188:pos x="5444168" y="798722"/>
    <p188:txBody>
      <a:bodyPr/>
      <a:lstStyle/>
      <a:p>
        <a:r>
          <a:rPr lang="en-US"/>
          <a:t>Anything specific to workdays to add? </a:t>
        </a:r>
      </a:p>
    </p188:txBody>
  </p188:cm>
</p188:cmLst>
</file>

<file path=ppt/comments/modernComment_184_A1ACD110.xml><?xml version="1.0" encoding="utf-8"?>
<p188:cmLst xmlns:a="http://schemas.openxmlformats.org/drawingml/2006/main" xmlns:r="http://schemas.openxmlformats.org/officeDocument/2006/relationships" xmlns:p188="http://schemas.microsoft.com/office/powerpoint/2018/8/main">
  <p188:cm id="{7ABC0FAF-0382-4E22-AD72-03D5ED804B2A}" authorId="{4F71F264-34EC-0A58-15CB-B69D85A3761C}" created="2025-03-26T17:24:06.980">
    <ac:txMkLst xmlns:ac="http://schemas.microsoft.com/office/drawing/2013/main/command">
      <pc:docMk xmlns:pc="http://schemas.microsoft.com/office/powerpoint/2013/main/command"/>
      <pc:sldMk xmlns:pc="http://schemas.microsoft.com/office/powerpoint/2013/main/command" cId="2712457488" sldId="388"/>
      <ac:spMk id="2" creationId="{94A7F502-2623-AB0A-2CDE-43368606C342}"/>
      <ac:txMk cp="0" len="40">
        <ac:context len="41" hash="1578781904"/>
      </ac:txMk>
    </ac:txMkLst>
    <p188:pos x="5251373" y="477397"/>
    <p188:replyLst>
      <p188:reply id="{A1946207-1853-429E-8309-8DD71035E8B8}" authorId="{3CF1E9AE-94DE-CA77-3CD0-BAF3F0DBE04F}" created="2025-04-23T18:35:29.481">
        <p188:txBody>
          <a:bodyPr/>
          <a:lstStyle/>
          <a:p>
            <a:r>
              <a:rPr lang="en-US"/>
              <a:t>I’d recommend tell PDs to only update shapefiles when they have their boundaries validated, so we avoid having 2 versions of shapefiles in the IMP (can create confusion in the future)</a:t>
            </a:r>
          </a:p>
        </p188:txBody>
      </p188:reply>
      <p188:reply id="{911F3848-DC30-4256-AEF6-6A8D5CD5A366}" authorId="{4F71F264-34EC-0A58-15CB-B69D85A3761C}" created="2025-04-25T17:40:42.435">
        <p188:txBody>
          <a:bodyPr/>
          <a:lstStyle/>
          <a:p>
            <a:r>
              <a:rPr lang="en-US"/>
              <a:t>Is this clear? </a:t>
            </a:r>
          </a:p>
        </p188:txBody>
        <p188:extLst>
          <p:ext xmlns:p="http://schemas.openxmlformats.org/presentationml/2006/main" uri="{57CB4572-C831-44C2-8A1C-0ADB6CCDFE69}">
            <p223:reactions xmlns:p223="http://schemas.microsoft.com/office/powerpoint/2022/03/main">
              <p223:rxn type="👍">
                <p223:instance time="2025-04-25T19:55:25.321" authorId="{3CF1E9AE-94DE-CA77-3CD0-BAF3F0DBE04F}"/>
              </p223:rxn>
            </p223:reactions>
          </p:ext>
        </p188:extLst>
      </p188:reply>
    </p188:replyLst>
    <p188:txBody>
      <a:bodyPr/>
      <a:lstStyle/>
      <a:p>
        <a:r>
          <a:rPr lang="en-US"/>
          <a:t>Change this guidance based on recent conversation re: double upload to IMP? </a:t>
        </a:r>
      </a:p>
    </p188:txBody>
  </p188:cm>
</p188:cmLst>
</file>

<file path=ppt/comments/modernComment_185_2A8184A0.xml><?xml version="1.0" encoding="utf-8"?>
<p188:cmLst xmlns:a="http://schemas.openxmlformats.org/drawingml/2006/main" xmlns:r="http://schemas.openxmlformats.org/officeDocument/2006/relationships" xmlns:p188="http://schemas.microsoft.com/office/powerpoint/2018/8/main">
  <p188:cm id="{22B752C1-A08C-4609-8C44-741C94331211}" authorId="{4F71F264-34EC-0A58-15CB-B69D85A3761C}" created="2025-04-15T16:32:00.165">
    <ac:deMkLst xmlns:ac="http://schemas.microsoft.com/office/drawing/2013/main/command">
      <pc:docMk xmlns:pc="http://schemas.microsoft.com/office/powerpoint/2013/main/command"/>
      <pc:sldMk xmlns:pc="http://schemas.microsoft.com/office/powerpoint/2013/main/command" cId="713131168" sldId="389"/>
      <ac:spMk id="2" creationId="{1C16B481-2F41-304D-0FB7-1E5D7231B72F}"/>
    </ac:deMkLst>
    <p188:replyLst>
      <p188:reply id="{02DD9E98-9443-4378-B936-CF3EFB35183F}" authorId="{3CF1E9AE-94DE-CA77-3CD0-BAF3F0DBE04F}" created="2025-04-25T19:59:07.850">
        <p188:txBody>
          <a:bodyPr/>
          <a:lstStyle/>
          <a:p>
            <a:r>
              <a:rPr lang="en-US"/>
              <a:t>[@Isabel Hillman] [@Yulan Lu] just updated the graph to match the timelines for monitor by section x site</a:t>
            </a:r>
          </a:p>
        </p188:txBody>
      </p188:reply>
    </p188:replyLst>
    <p188:txBody>
      <a:bodyPr/>
      <a:lstStyle/>
      <a:p>
        <a:r>
          <a:rPr lang="en-US"/>
          <a:t>Are graphics clear?</a:t>
        </a:r>
      </a:p>
    </p188:txBody>
    <p188:extLst>
      <p:ext xmlns:p="http://schemas.openxmlformats.org/presentationml/2006/main" uri="{57CB4572-C831-44C2-8A1C-0ADB6CCDFE69}">
        <p223:reactions xmlns:p223="http://schemas.microsoft.com/office/powerpoint/2022/03/main">
          <p223:rxn type="👍">
            <p223:instance time="2025-04-25T19:55:44.961" authorId="{3CF1E9AE-94DE-CA77-3CD0-BAF3F0DBE04F}"/>
          </p223:rxn>
        </p223:reactions>
      </p:ext>
    </p188:extLst>
  </p188:cm>
</p188:cmLst>
</file>

<file path=ppt/comments/modernComment_18A_A6F9F5C0.xml><?xml version="1.0" encoding="utf-8"?>
<p188:cmLst xmlns:a="http://schemas.openxmlformats.org/drawingml/2006/main" xmlns:r="http://schemas.openxmlformats.org/officeDocument/2006/relationships" xmlns:p188="http://schemas.microsoft.com/office/powerpoint/2018/8/main">
  <p188:cm id="{9AAE39F3-A6A4-494E-8D18-81A7902B1C1F}" authorId="{4F71F264-34EC-0A58-15CB-B69D85A3761C}" created="2025-04-15T16:50:30.847">
    <pc:sldMkLst xmlns:pc="http://schemas.microsoft.com/office/powerpoint/2013/main/command">
      <pc:docMk/>
      <pc:sldMk cId="2801399232" sldId="394"/>
    </pc:sldMkLst>
    <p188:txBody>
      <a:bodyPr/>
      <a:lstStyle/>
      <a:p>
        <a:r>
          <a:rPr lang="en-US"/>
          <a:t>Add QR code for link to full slides: https://conservation.sharepoint.com/:p:/s/PPC-GlobalPortfolioTeam/EboFUVfpB29Hl5astAINzv4Bu1lCugqyz1sjQ0Iyr60thg?e=ceD7sU</a:t>
        </a:r>
      </a:p>
    </p188:txBody>
  </p188:cm>
</p188:cmLst>
</file>

<file path=ppt/comments/modernComment_18E_AA16E534.xml><?xml version="1.0" encoding="utf-8"?>
<p188:cmLst xmlns:a="http://schemas.openxmlformats.org/drawingml/2006/main" xmlns:r="http://schemas.openxmlformats.org/officeDocument/2006/relationships" xmlns:p188="http://schemas.microsoft.com/office/powerpoint/2018/8/main">
  <p188:cm id="{703476D2-57DD-4F75-886A-2C8BAB06060F}" authorId="{4F71F264-34EC-0A58-15CB-B69D85A3761C}" status="resolved" created="2025-04-15T16:53:23.460" complete="100000">
    <ac:txMkLst xmlns:ac="http://schemas.microsoft.com/office/drawing/2013/main/command">
      <pc:docMk xmlns:pc="http://schemas.microsoft.com/office/powerpoint/2013/main/command"/>
      <pc:sldMk xmlns:pc="http://schemas.microsoft.com/office/powerpoint/2013/main/command" cId="2853627188" sldId="398"/>
      <ac:spMk id="2" creationId="{A822183C-807B-6973-1405-DD2430C7909C}"/>
      <ac:txMk cp="0" len="56">
        <ac:context len="57" hash="4196610048"/>
      </ac:txMk>
    </ac:txMkLst>
    <p188:pos x="10484385" y="486578"/>
    <p188:replyLst/>
    <p188:txBody>
      <a:bodyPr/>
      <a:lstStyle/>
      <a:p>
        <a:r>
          <a:rPr lang="en-US"/>
          <a:t>Any tips for working in denser vegetation or for keeping count of trees? </a:t>
        </a:r>
      </a:p>
    </p188:txBody>
  </p188:cm>
</p188:cmLst>
</file>

<file path=ppt/comments/modernComment_18F_E6BF1D56.xml><?xml version="1.0" encoding="utf-8"?>
<p188:cmLst xmlns:a="http://schemas.openxmlformats.org/drawingml/2006/main" xmlns:r="http://schemas.openxmlformats.org/officeDocument/2006/relationships" xmlns:p188="http://schemas.microsoft.com/office/powerpoint/2018/8/main">
  <p188:cm id="{296F40A6-131A-4274-8708-A567B795BEDD}" authorId="{4F71F264-34EC-0A58-15CB-B69D85A3761C}" status="resolved" created="2025-04-15T16:52:25.459" complete="100000">
    <ac:txMkLst xmlns:ac="http://schemas.microsoft.com/office/drawing/2013/main/command">
      <pc:docMk xmlns:pc="http://schemas.microsoft.com/office/powerpoint/2013/main/command"/>
      <pc:sldMk xmlns:pc="http://schemas.microsoft.com/office/powerpoint/2013/main/command" cId="3871284566" sldId="399"/>
      <ac:spMk id="3" creationId="{04B618D4-B6C8-240B-2166-A328E10EEC8E}"/>
      <ac:txMk cp="0">
        <ac:context len="436" hash="1661141350"/>
      </ac:txMk>
    </ac:txMkLst>
    <p188:pos x="7913783" y="192795"/>
    <p188:txBody>
      <a:bodyPr/>
      <a:lstStyle/>
      <a:p>
        <a:r>
          <a:rPr lang="en-US"/>
          <a:t>Update based on ANR conversation</a:t>
        </a:r>
      </a:p>
    </p188:txBody>
  </p188:cm>
</p188:cmLst>
</file>

<file path=ppt/comments/modernComment_193_9F9EC3FF.xml><?xml version="1.0" encoding="utf-8"?>
<p188:cmLst xmlns:a="http://schemas.openxmlformats.org/drawingml/2006/main" xmlns:r="http://schemas.openxmlformats.org/officeDocument/2006/relationships" xmlns:p188="http://schemas.microsoft.com/office/powerpoint/2018/8/main">
  <p188:cm id="{1D8C6299-D26A-4E13-BD82-32B086DF79AC}" authorId="{6233AE5F-DA0B-AD9C-824F-47AEF001E2E6}" status="resolved" created="2025-04-25T00:04:28.271" complete="100000">
    <pc:sldMkLst xmlns:pc="http://schemas.microsoft.com/office/powerpoint/2013/main/command">
      <pc:docMk/>
      <pc:sldMk cId="2677982207" sldId="403"/>
    </pc:sldMkLst>
    <p188:txBody>
      <a:bodyPr/>
      <a:lstStyle/>
      <a:p>
        <a:r>
          <a:rPr lang="en-US"/>
          <a:t>switch order with slide 6?</a:t>
        </a:r>
      </a:p>
    </p188:txBody>
  </p188:cm>
  <p188:cm id="{9DB2B3CE-9309-4CAE-B036-43C526643242}" authorId="{3CF1E9AE-94DE-CA77-3CD0-BAF3F0DBE04F}" status="resolved" created="2025-04-30T16:42:45.672" complete="100000">
    <ac:txMkLst xmlns:ac="http://schemas.microsoft.com/office/drawing/2013/main/command">
      <pc:docMk xmlns:pc="http://schemas.microsoft.com/office/powerpoint/2013/main/command"/>
      <pc:sldMk xmlns:pc="http://schemas.microsoft.com/office/powerpoint/2013/main/command" cId="2677982207" sldId="403"/>
      <ac:spMk id="2" creationId="{7EE1B23E-1B0E-98D0-6E86-A5D5E0E79CE0}"/>
      <ac:txMk cp="13" len="8">
        <ac:context len="22" hash="330243228"/>
      </ac:txMk>
    </ac:txMkLst>
    <p188:pos x="4943475" y="577850"/>
    <p188:txBody>
      <a:bodyPr/>
      <a:lstStyle/>
      <a:p>
        <a:r>
          <a:rPr lang="en-US"/>
          <a:t>Add screenshot and explanation - WRI</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DA714-8083-439C-83D7-510C7B84A239}" type="datetimeFigureOut">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A4B7C-3F61-439A-8E58-2AB5A128330C}" type="slidenum">
              <a:t>‹#›</a:t>
            </a:fld>
            <a:endParaRPr lang="en-US"/>
          </a:p>
        </p:txBody>
      </p:sp>
    </p:spTree>
    <p:extLst>
      <p:ext uri="{BB962C8B-B14F-4D97-AF65-F5344CB8AC3E}">
        <p14:creationId xmlns:p14="http://schemas.microsoft.com/office/powerpoint/2010/main" val="91568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Participation: encourage participation but sensitive to time limit appropriateness of subject to entire group</a:t>
            </a:r>
          </a:p>
        </p:txBody>
      </p:sp>
      <p:sp>
        <p:nvSpPr>
          <p:cNvPr id="4" name="Slide Number Placeholder 3"/>
          <p:cNvSpPr>
            <a:spLocks noGrp="1"/>
          </p:cNvSpPr>
          <p:nvPr>
            <p:ph type="sldNum" sz="quarter" idx="5"/>
          </p:nvPr>
        </p:nvSpPr>
        <p:spPr/>
        <p:txBody>
          <a:bodyPr/>
          <a:lstStyle/>
          <a:p>
            <a:fld id="{52AA4B7C-3F61-439A-8E58-2AB5A128330C}" type="slidenum">
              <a:rPr lang="en-US" smtClean="0"/>
              <a:t>2</a:t>
            </a:fld>
            <a:endParaRPr lang="en-US"/>
          </a:p>
        </p:txBody>
      </p:sp>
    </p:spTree>
    <p:extLst>
      <p:ext uri="{BB962C8B-B14F-4D97-AF65-F5344CB8AC3E}">
        <p14:creationId xmlns:p14="http://schemas.microsoft.com/office/powerpoint/2010/main" val="4027570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616161"/>
                </a:solidFill>
                <a:effectLst/>
                <a:latin typeface="-apple-system"/>
              </a:rPr>
              <a:t> finalize shapefiles </a:t>
            </a:r>
            <a:r>
              <a:rPr lang="en-US" b="1" i="0">
                <a:solidFill>
                  <a:srgbClr val="616161"/>
                </a:solidFill>
                <a:effectLst/>
                <a:latin typeface="-apple-system"/>
              </a:rPr>
              <a:t>within six months </a:t>
            </a:r>
            <a:r>
              <a:rPr lang="en-US" b="0" i="0">
                <a:solidFill>
                  <a:srgbClr val="616161"/>
                </a:solidFill>
                <a:effectLst/>
                <a:latin typeface="-apple-system"/>
              </a:rPr>
              <a:t>after planting due to changes in site boundaries and the importance of accurate data for satellite imagery analysis </a:t>
            </a:r>
          </a:p>
        </p:txBody>
      </p:sp>
      <p:sp>
        <p:nvSpPr>
          <p:cNvPr id="4" name="Slide Number Placeholder 3"/>
          <p:cNvSpPr>
            <a:spLocks noGrp="1"/>
          </p:cNvSpPr>
          <p:nvPr>
            <p:ph type="sldNum" sz="quarter" idx="5"/>
          </p:nvPr>
        </p:nvSpPr>
        <p:spPr/>
        <p:txBody>
          <a:bodyPr/>
          <a:lstStyle/>
          <a:p>
            <a:fld id="{52AA4B7C-3F61-439A-8E58-2AB5A128330C}" type="slidenum">
              <a:rPr lang="en-US" smtClean="0"/>
              <a:t>13</a:t>
            </a:fld>
            <a:endParaRPr lang="en-US"/>
          </a:p>
        </p:txBody>
      </p:sp>
    </p:spTree>
    <p:extLst>
      <p:ext uri="{BB962C8B-B14F-4D97-AF65-F5344CB8AC3E}">
        <p14:creationId xmlns:p14="http://schemas.microsoft.com/office/powerpoint/2010/main" val="319905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Important to consider in your monitoring plan: how seasonality affects site access and ability to identify tree species.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616161"/>
                </a:solidFill>
                <a:effectLst/>
                <a:latin typeface="-apple-system"/>
              </a:rPr>
              <a:t>baseline monitoring within six months of planting and year 2.5 monitoring within 30 months. The timeline is calculated by site and section, depending on planting dates.</a:t>
            </a: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14</a:t>
            </a:fld>
            <a:endParaRPr lang="en-US"/>
          </a:p>
        </p:txBody>
      </p:sp>
    </p:spTree>
    <p:extLst>
      <p:ext uri="{BB962C8B-B14F-4D97-AF65-F5344CB8AC3E}">
        <p14:creationId xmlns:p14="http://schemas.microsoft.com/office/powerpoint/2010/main" val="734721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Same as baseline, but needs to account for +2.5 years after start planting date</a:t>
            </a: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15</a:t>
            </a:fld>
            <a:endParaRPr lang="en-US"/>
          </a:p>
        </p:txBody>
      </p:sp>
    </p:spTree>
    <p:extLst>
      <p:ext uri="{BB962C8B-B14F-4D97-AF65-F5344CB8AC3E}">
        <p14:creationId xmlns:p14="http://schemas.microsoft.com/office/powerpoint/2010/main" val="3003427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Personas-</a:t>
            </a:r>
            <a:r>
              <a:rPr lang="en-US" err="1"/>
              <a:t>dias</a:t>
            </a:r>
            <a:r>
              <a:rPr lang="en-US"/>
              <a:t>-</a:t>
            </a:r>
            <a:r>
              <a:rPr lang="en-US" err="1"/>
              <a:t>trabajados</a:t>
            </a:r>
            <a:endParaRPr lang="en-US"/>
          </a:p>
          <a:p>
            <a:r>
              <a:rPr lang="en-US" err="1"/>
              <a:t>Socios</a:t>
            </a:r>
            <a:r>
              <a:rPr lang="en-US"/>
              <a:t> de </a:t>
            </a:r>
            <a:r>
              <a:rPr lang="en-US" err="1"/>
              <a:t>restauracion</a:t>
            </a:r>
            <a:r>
              <a:rPr lang="en-US"/>
              <a:t> </a:t>
            </a:r>
            <a:r>
              <a:rPr lang="en-US" err="1"/>
              <a:t>socioenonomicos</a:t>
            </a:r>
            <a:r>
              <a:rPr lang="en-US"/>
              <a:t> = </a:t>
            </a:r>
            <a:r>
              <a:rPr lang="en-US" err="1"/>
              <a:t>beneficarios</a:t>
            </a:r>
            <a:r>
              <a:rPr lang="en-US"/>
              <a:t> </a:t>
            </a:r>
            <a:r>
              <a:rPr lang="en-US" err="1"/>
              <a:t>socioeconomicos</a:t>
            </a: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16</a:t>
            </a:fld>
            <a:endParaRPr lang="en-US"/>
          </a:p>
        </p:txBody>
      </p:sp>
    </p:spTree>
    <p:extLst>
      <p:ext uri="{BB962C8B-B14F-4D97-AF65-F5344CB8AC3E}">
        <p14:creationId xmlns:p14="http://schemas.microsoft.com/office/powerpoint/2010/main" val="2063519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17</a:t>
            </a:fld>
            <a:endParaRPr lang="en-US"/>
          </a:p>
        </p:txBody>
      </p:sp>
    </p:spTree>
    <p:extLst>
      <p:ext uri="{BB962C8B-B14F-4D97-AF65-F5344CB8AC3E}">
        <p14:creationId xmlns:p14="http://schemas.microsoft.com/office/powerpoint/2010/main" val="462081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Errores comunes: it will be presented if we have time left in this session – presentation will be shared with all participants</a:t>
            </a: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18</a:t>
            </a:fld>
            <a:endParaRPr lang="en-US"/>
          </a:p>
        </p:txBody>
      </p:sp>
    </p:spTree>
    <p:extLst>
      <p:ext uri="{BB962C8B-B14F-4D97-AF65-F5344CB8AC3E}">
        <p14:creationId xmlns:p14="http://schemas.microsoft.com/office/powerpoint/2010/main" val="131414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Remind teams to use the latest version of the Kobo form in the app (</a:t>
            </a:r>
            <a:r>
              <a:rPr lang="en-US" dirty="0" err="1"/>
              <a:t>KoboCollect</a:t>
            </a:r>
            <a:r>
              <a:rPr lang="en-US" dirty="0"/>
              <a:t>)</a:t>
            </a:r>
            <a:endParaRPr lang="en-US"/>
          </a:p>
          <a:p>
            <a:pPr marL="171450" indent="-171450">
              <a:lnSpc>
                <a:spcPts val="1500"/>
              </a:lnSpc>
              <a:buFont typeface="Arial" panose="020B0604020202020204" pitchFamily="34" charset="0"/>
              <a:buChar char="•"/>
            </a:pPr>
            <a:r>
              <a:rPr lang="en-US" b="0">
                <a:solidFill>
                  <a:srgbClr val="242424"/>
                </a:solidFill>
                <a:effectLst/>
                <a:latin typeface="-apple-system"/>
              </a:rPr>
              <a:t>need for Kobo accounts for data security and the importance of using scientific names for tree species.</a:t>
            </a:r>
            <a:endParaRPr lang="en-US" b="0">
              <a:solidFill>
                <a:srgbClr val="424242"/>
              </a:solidFill>
              <a:effectLst/>
              <a:latin typeface="-apple-system"/>
            </a:endParaRPr>
          </a:p>
          <a:p>
            <a:pPr>
              <a:lnSpc>
                <a:spcPts val="1500"/>
              </a:lnSpc>
              <a:buNone/>
            </a:pPr>
            <a:r>
              <a:rPr lang="en-US" b="1">
                <a:solidFill>
                  <a:srgbClr val="616161"/>
                </a:solidFill>
                <a:effectLst/>
                <a:latin typeface="-apple-system"/>
              </a:rPr>
              <a:t>Kobo Accounts: </a:t>
            </a:r>
            <a:r>
              <a:rPr lang="en-US" b="0">
                <a:solidFill>
                  <a:srgbClr val="616161"/>
                </a:solidFill>
                <a:effectLst/>
                <a:latin typeface="-apple-system"/>
              </a:rPr>
              <a:t>importance of creating Kobo accounts for data security and traceability, allowing users to see only their project data and make necessary corrections.</a:t>
            </a:r>
            <a:endParaRPr lang="en-US"/>
          </a:p>
          <a:p>
            <a:pPr marL="171450" indent="-171450">
              <a:buFont typeface="Arial" panose="020B0604020202020204" pitchFamily="34" charset="0"/>
              <a:buChar char="•"/>
            </a:pPr>
            <a:r>
              <a:rPr lang="en-US" b="0" i="0">
                <a:solidFill>
                  <a:srgbClr val="616161"/>
                </a:solidFill>
                <a:effectLst/>
                <a:latin typeface="-apple-system"/>
              </a:rPr>
              <a:t>creating Kobo accounts for data security and traceability, allowing users to see only their project data and make necessary corrections.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19</a:t>
            </a:fld>
            <a:endParaRPr lang="en-US"/>
          </a:p>
        </p:txBody>
      </p:sp>
    </p:spTree>
    <p:extLst>
      <p:ext uri="{BB962C8B-B14F-4D97-AF65-F5344CB8AC3E}">
        <p14:creationId xmlns:p14="http://schemas.microsoft.com/office/powerpoint/2010/main" val="4267800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a:t>Nueva función en Kobo que permite a los usuarios ver sus propios datos - antes, no compartíamos esta base de datos con los socios, ya que todos los proyectos eran visibles para todos. </a:t>
            </a:r>
          </a:p>
          <a:p>
            <a:pPr marL="171450" indent="-171450">
              <a:buFont typeface="Arial" panose="020B0604020202020204" pitchFamily="34" charset="0"/>
              <a:buChar char="•"/>
            </a:pPr>
            <a:r>
              <a:rPr lang="es-ES"/>
              <a:t>Ahora, podemos filtrar a los usuarios por proyecto, para que los socios puedan ver y acceder a sus propios datos.</a:t>
            </a:r>
            <a:endParaRPr lang="en-US"/>
          </a:p>
          <a:p>
            <a:pPr marL="171450" indent="-171450">
              <a:buFont typeface="Arial" panose="020B0604020202020204" pitchFamily="34" charset="0"/>
              <a:buChar char="•"/>
            </a:pPr>
            <a:r>
              <a:rPr lang="es-ES"/>
              <a:t>Los socios/desarrolladores (Project </a:t>
            </a:r>
            <a:r>
              <a:rPr lang="es-ES" err="1"/>
              <a:t>Developers</a:t>
            </a:r>
            <a:r>
              <a:rPr lang="es-ES"/>
              <a:t>) de proyectos no pueden borrar datos de la base de datos. Si necesitan borrar un formulario incorrecto, tienen que ponerse en contacto con los gestores de proyectos de CI/WRI.</a:t>
            </a: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20</a:t>
            </a:fld>
            <a:endParaRPr lang="en-US"/>
          </a:p>
        </p:txBody>
      </p:sp>
    </p:spTree>
    <p:extLst>
      <p:ext uri="{BB962C8B-B14F-4D97-AF65-F5344CB8AC3E}">
        <p14:creationId xmlns:p14="http://schemas.microsoft.com/office/powerpoint/2010/main" val="277500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Gerente</a:t>
            </a:r>
            <a:r>
              <a:rPr lang="en-US"/>
              <a:t> del Proyecto: External grantee – WRI (Kat, Karen). Internal grantee – CI (Alan, Kevin)</a:t>
            </a:r>
          </a:p>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21</a:t>
            </a:fld>
            <a:endParaRPr lang="en-US"/>
          </a:p>
        </p:txBody>
      </p:sp>
    </p:spTree>
    <p:extLst>
      <p:ext uri="{BB962C8B-B14F-4D97-AF65-F5344CB8AC3E}">
        <p14:creationId xmlns:p14="http://schemas.microsoft.com/office/powerpoint/2010/main" val="26715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Tree_Type</a:t>
            </a:r>
            <a:r>
              <a:rPr lang="en-US"/>
              <a:t>: Planted by your project, Naturally regenerating, already present prior to the project, Unknown</a:t>
            </a:r>
          </a:p>
          <a:p>
            <a:r>
              <a:rPr lang="en-US"/>
              <a:t>ANR practice: In site establishment, if the partner chooses the restoration practice as ANR, it is mandatory to include the 1x1m plots in this case.</a:t>
            </a:r>
          </a:p>
        </p:txBody>
      </p:sp>
      <p:sp>
        <p:nvSpPr>
          <p:cNvPr id="4" name="Slide Number Placeholder 3"/>
          <p:cNvSpPr>
            <a:spLocks noGrp="1"/>
          </p:cNvSpPr>
          <p:nvPr>
            <p:ph type="sldNum" sz="quarter" idx="5"/>
          </p:nvPr>
        </p:nvSpPr>
        <p:spPr/>
        <p:txBody>
          <a:bodyPr/>
          <a:lstStyle/>
          <a:p>
            <a:fld id="{52AA4B7C-3F61-439A-8E58-2AB5A128330C}" type="slidenum">
              <a:rPr lang="en-US" smtClean="0"/>
              <a:t>22</a:t>
            </a:fld>
            <a:endParaRPr lang="en-US"/>
          </a:p>
        </p:txBody>
      </p:sp>
    </p:spTree>
    <p:extLst>
      <p:ext uri="{BB962C8B-B14F-4D97-AF65-F5344CB8AC3E}">
        <p14:creationId xmlns:p14="http://schemas.microsoft.com/office/powerpoint/2010/main" val="292264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Gerente</a:t>
            </a:r>
            <a:r>
              <a:rPr lang="en-US"/>
              <a:t> del Proyecto: External grantee – WRI (Kat, Karen). Internal grantee – CI (Alan, Kevin)</a:t>
            </a:r>
          </a:p>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3</a:t>
            </a:fld>
            <a:endParaRPr lang="en-US"/>
          </a:p>
        </p:txBody>
      </p:sp>
    </p:spTree>
    <p:extLst>
      <p:ext uri="{BB962C8B-B14F-4D97-AF65-F5344CB8AC3E}">
        <p14:creationId xmlns:p14="http://schemas.microsoft.com/office/powerpoint/2010/main" val="1453792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24</a:t>
            </a:fld>
            <a:endParaRPr lang="en-US"/>
          </a:p>
        </p:txBody>
      </p:sp>
    </p:spTree>
    <p:extLst>
      <p:ext uri="{BB962C8B-B14F-4D97-AF65-F5344CB8AC3E}">
        <p14:creationId xmlns:p14="http://schemas.microsoft.com/office/powerpoint/2010/main" val="407089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25</a:t>
            </a:fld>
            <a:endParaRPr lang="en-US"/>
          </a:p>
        </p:txBody>
      </p:sp>
    </p:spTree>
    <p:extLst>
      <p:ext uri="{BB962C8B-B14F-4D97-AF65-F5344CB8AC3E}">
        <p14:creationId xmlns:p14="http://schemas.microsoft.com/office/powerpoint/2010/main" val="25765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&gt;&gt; Si disponemos de tiempo - Incluir estes </a:t>
            </a:r>
            <a:r>
              <a:rPr lang="es-ES" err="1"/>
              <a:t>slides</a:t>
            </a:r>
            <a:r>
              <a:rPr lang="es-ES"/>
              <a:t>. </a:t>
            </a:r>
            <a:r>
              <a:rPr lang="es-ES" err="1"/>
              <a:t>Estes</a:t>
            </a:r>
            <a:r>
              <a:rPr lang="es-ES"/>
              <a:t> </a:t>
            </a:r>
            <a:r>
              <a:rPr lang="es-ES" err="1"/>
              <a:t>slides</a:t>
            </a:r>
            <a:r>
              <a:rPr lang="es-ES"/>
              <a:t> incluyen los errores más comunes encontrados en la recogida de datos de monitoreo de árboles en la app </a:t>
            </a:r>
            <a:r>
              <a:rPr lang="es-ES" err="1"/>
              <a:t>KoboCollect</a:t>
            </a: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33</a:t>
            </a:fld>
            <a:endParaRPr lang="en-US"/>
          </a:p>
        </p:txBody>
      </p:sp>
    </p:spTree>
    <p:extLst>
      <p:ext uri="{BB962C8B-B14F-4D97-AF65-F5344CB8AC3E}">
        <p14:creationId xmlns:p14="http://schemas.microsoft.com/office/powerpoint/2010/main" val="3064756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Sistema de </a:t>
            </a:r>
            <a:r>
              <a:rPr lang="en-US" err="1"/>
              <a:t>coordenadas</a:t>
            </a:r>
            <a:r>
              <a:rPr lang="en-US"/>
              <a:t> </a:t>
            </a:r>
            <a:r>
              <a:rPr lang="en-US" err="1"/>
              <a:t>en</a:t>
            </a:r>
            <a:r>
              <a:rPr lang="en-US"/>
              <a:t> </a:t>
            </a:r>
            <a:r>
              <a:rPr lang="en-US" err="1"/>
              <a:t>TerraMatch</a:t>
            </a:r>
            <a:r>
              <a:rPr lang="en-US"/>
              <a:t>: WGS84</a:t>
            </a:r>
          </a:p>
          <a:p>
            <a:r>
              <a:rPr lang="en-US"/>
              <a:t>Tipo de </a:t>
            </a:r>
            <a:r>
              <a:rPr lang="en-US" err="1"/>
              <a:t>polígono</a:t>
            </a:r>
            <a:r>
              <a:rPr lang="en-US"/>
              <a:t>: </a:t>
            </a:r>
            <a:r>
              <a:rPr lang="en-US" err="1"/>
              <a:t>Utilice</a:t>
            </a:r>
            <a:r>
              <a:rPr lang="en-US"/>
              <a:t> </a:t>
            </a:r>
            <a:r>
              <a:rPr lang="es-ES"/>
              <a:t>«polígono» y no “punto” o «línea».</a:t>
            </a:r>
          </a:p>
          <a:p>
            <a:r>
              <a:rPr lang="en-US"/>
              <a:t>Data Completed: </a:t>
            </a:r>
            <a:r>
              <a:rPr lang="es-ES"/>
              <a:t>Asegúrese de que la «tabla de atributos» está rellenada - </a:t>
            </a:r>
            <a:r>
              <a:rPr lang="es-ES" err="1"/>
              <a:t>Nombre_del_polígono</a:t>
            </a:r>
            <a:r>
              <a:rPr lang="es-ES"/>
              <a:t>, </a:t>
            </a:r>
            <a:r>
              <a:rPr lang="es-ES" err="1"/>
              <a:t>Práctica_de_restauración</a:t>
            </a:r>
            <a:r>
              <a:rPr lang="es-ES"/>
              <a:t>, </a:t>
            </a:r>
            <a:r>
              <a:rPr lang="es-ES" err="1"/>
              <a:t>Uso_destinado_del_solo</a:t>
            </a:r>
            <a:r>
              <a:rPr lang="es-ES"/>
              <a:t>, </a:t>
            </a:r>
            <a:r>
              <a:rPr lang="es-ES" err="1"/>
              <a:t>Distribución_de_árboles</a:t>
            </a:r>
            <a:r>
              <a:rPr lang="es-ES"/>
              <a:t>, </a:t>
            </a:r>
            <a:r>
              <a:rPr lang="es-ES" err="1"/>
              <a:t>Fecha_de_inicio_de_la_plantación</a:t>
            </a:r>
            <a:r>
              <a:rPr lang="es-ES"/>
              <a:t>.</a:t>
            </a: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5</a:t>
            </a:fld>
            <a:endParaRPr lang="en-US"/>
          </a:p>
        </p:txBody>
      </p:sp>
    </p:spTree>
    <p:extLst>
      <p:ext uri="{BB962C8B-B14F-4D97-AF65-F5344CB8AC3E}">
        <p14:creationId xmlns:p14="http://schemas.microsoft.com/office/powerpoint/2010/main" val="165567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6</a:t>
            </a:fld>
            <a:endParaRPr lang="en-US"/>
          </a:p>
        </p:txBody>
      </p:sp>
    </p:spTree>
    <p:extLst>
      <p:ext uri="{BB962C8B-B14F-4D97-AF65-F5344CB8AC3E}">
        <p14:creationId xmlns:p14="http://schemas.microsoft.com/office/powerpoint/2010/main" val="85007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err="1"/>
              <a:t>Puedes</a:t>
            </a:r>
            <a:r>
              <a:rPr lang="en-US"/>
              <a:t> </a:t>
            </a:r>
            <a:r>
              <a:rPr lang="en-US" err="1"/>
              <a:t>agregar</a:t>
            </a:r>
            <a:r>
              <a:rPr lang="en-US"/>
              <a:t> un </a:t>
            </a:r>
            <a:r>
              <a:rPr lang="en-US" err="1"/>
              <a:t>nombre</a:t>
            </a:r>
            <a:r>
              <a:rPr lang="en-US"/>
              <a:t> de un </a:t>
            </a:r>
            <a:r>
              <a:rPr lang="en-US" err="1"/>
              <a:t>especie</a:t>
            </a:r>
            <a:r>
              <a:rPr lang="en-US"/>
              <a:t> </a:t>
            </a:r>
            <a:r>
              <a:rPr lang="en-US" err="1"/>
              <a:t>si</a:t>
            </a:r>
            <a:r>
              <a:rPr lang="en-US"/>
              <a:t> no </a:t>
            </a:r>
            <a:r>
              <a:rPr lang="en-US" err="1"/>
              <a:t>encuentras</a:t>
            </a:r>
            <a:r>
              <a:rPr lang="en-US"/>
              <a:t> </a:t>
            </a:r>
            <a:r>
              <a:rPr lang="en-US" err="1"/>
              <a:t>en</a:t>
            </a:r>
            <a:r>
              <a:rPr lang="en-US"/>
              <a:t> la </a:t>
            </a:r>
            <a:r>
              <a:rPr lang="en-US" err="1"/>
              <a:t>lista</a:t>
            </a:r>
            <a:endParaRPr lang="en-US"/>
          </a:p>
          <a:p>
            <a:pPr marL="171450" indent="-171450">
              <a:buFont typeface="Arial" panose="020B0604020202020204" pitchFamily="34" charset="0"/>
              <a:buChar char="•"/>
            </a:pPr>
            <a:r>
              <a:rPr lang="en-US"/>
              <a:t>Cuando lo </a:t>
            </a:r>
            <a:r>
              <a:rPr lang="en-US" err="1"/>
              <a:t>agregas</a:t>
            </a:r>
            <a:r>
              <a:rPr lang="en-US"/>
              <a:t> </a:t>
            </a:r>
            <a:r>
              <a:rPr lang="en-US" err="1"/>
              <a:t>el</a:t>
            </a:r>
            <a:r>
              <a:rPr lang="en-US"/>
              <a:t> </a:t>
            </a:r>
            <a:r>
              <a:rPr lang="en-US" err="1"/>
              <a:t>icono</a:t>
            </a:r>
            <a:r>
              <a:rPr lang="en-US"/>
              <a:t> “NEW” </a:t>
            </a:r>
            <a:r>
              <a:rPr lang="en-US" err="1"/>
              <a:t>aparece</a:t>
            </a:r>
            <a:endParaRPr lang="en-US"/>
          </a:p>
          <a:p>
            <a:pPr marL="171450" indent="-171450">
              <a:buFont typeface="Arial" panose="020B0604020202020204" pitchFamily="34" charset="0"/>
              <a:buChar char="•"/>
            </a:pPr>
            <a:r>
              <a:rPr lang="en-US"/>
              <a:t>Si se </a:t>
            </a:r>
            <a:r>
              <a:rPr lang="en-US" err="1"/>
              <a:t>ve</a:t>
            </a:r>
            <a:r>
              <a:rPr lang="en-US"/>
              <a:t> “!” es </a:t>
            </a:r>
            <a:r>
              <a:rPr lang="en-US" err="1"/>
              <a:t>porque</a:t>
            </a:r>
            <a:r>
              <a:rPr lang="en-US"/>
              <a:t> no se </a:t>
            </a:r>
            <a:r>
              <a:rPr lang="en-US" err="1"/>
              <a:t>encuentra</a:t>
            </a:r>
            <a:r>
              <a:rPr lang="en-US"/>
              <a:t> </a:t>
            </a:r>
            <a:r>
              <a:rPr lang="en-US" err="1"/>
              <a:t>el</a:t>
            </a:r>
            <a:r>
              <a:rPr lang="en-US"/>
              <a:t> </a:t>
            </a:r>
            <a:r>
              <a:rPr lang="en-US" err="1"/>
              <a:t>nombre</a:t>
            </a:r>
            <a:r>
              <a:rPr lang="en-US"/>
              <a:t> </a:t>
            </a:r>
          </a:p>
        </p:txBody>
      </p:sp>
      <p:sp>
        <p:nvSpPr>
          <p:cNvPr id="4" name="Slide Number Placeholder 3"/>
          <p:cNvSpPr>
            <a:spLocks noGrp="1"/>
          </p:cNvSpPr>
          <p:nvPr>
            <p:ph type="sldNum" sz="quarter" idx="5"/>
          </p:nvPr>
        </p:nvSpPr>
        <p:spPr/>
        <p:txBody>
          <a:bodyPr/>
          <a:lstStyle/>
          <a:p>
            <a:fld id="{52AA4B7C-3F61-439A-8E58-2AB5A128330C}" type="slidenum">
              <a:rPr lang="en-US" smtClean="0"/>
              <a:t>7</a:t>
            </a:fld>
            <a:endParaRPr lang="en-US"/>
          </a:p>
        </p:txBody>
      </p:sp>
    </p:spTree>
    <p:extLst>
      <p:ext uri="{BB962C8B-B14F-4D97-AF65-F5344CB8AC3E}">
        <p14:creationId xmlns:p14="http://schemas.microsoft.com/office/powerpoint/2010/main" val="418391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Progreso </a:t>
            </a:r>
            <a:r>
              <a:rPr lang="en-US" err="1"/>
              <a:t>en</a:t>
            </a:r>
            <a:r>
              <a:rPr lang="en-US"/>
              <a:t> </a:t>
            </a:r>
            <a:r>
              <a:rPr lang="en-US" err="1"/>
              <a:t>tiempo</a:t>
            </a: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8</a:t>
            </a:fld>
            <a:endParaRPr lang="en-US"/>
          </a:p>
        </p:txBody>
      </p:sp>
    </p:spTree>
    <p:extLst>
      <p:ext uri="{BB962C8B-B14F-4D97-AF65-F5344CB8AC3E}">
        <p14:creationId xmlns:p14="http://schemas.microsoft.com/office/powerpoint/2010/main" val="1211157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9</a:t>
            </a:fld>
            <a:endParaRPr lang="en-US"/>
          </a:p>
        </p:txBody>
      </p:sp>
    </p:spTree>
    <p:extLst>
      <p:ext uri="{BB962C8B-B14F-4D97-AF65-F5344CB8AC3E}">
        <p14:creationId xmlns:p14="http://schemas.microsoft.com/office/powerpoint/2010/main" val="169662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El </a:t>
            </a:r>
            <a:r>
              <a:rPr lang="en-US" err="1"/>
              <a:t>equipo</a:t>
            </a:r>
            <a:r>
              <a:rPr lang="en-US"/>
              <a:t> global de </a:t>
            </a:r>
            <a:r>
              <a:rPr lang="en-US" err="1"/>
              <a:t>monitoreo</a:t>
            </a:r>
            <a:r>
              <a:rPr lang="en-US"/>
              <a:t> </a:t>
            </a:r>
            <a:r>
              <a:rPr lang="en-US" err="1"/>
              <a:t>proveera</a:t>
            </a:r>
            <a:r>
              <a:rPr lang="en-US"/>
              <a:t> un </a:t>
            </a:r>
            <a:r>
              <a:rPr lang="en-US" err="1"/>
              <a:t>machote</a:t>
            </a:r>
            <a:r>
              <a:rPr lang="en-US"/>
              <a:t> (template) </a:t>
            </a:r>
            <a:r>
              <a:rPr lang="en-US" err="1"/>
              <a:t>en</a:t>
            </a:r>
            <a:r>
              <a:rPr lang="en-US"/>
              <a:t> excel para carga </a:t>
            </a:r>
            <a:r>
              <a:rPr lang="en-US" err="1"/>
              <a:t>masiva</a:t>
            </a:r>
            <a:endParaRPr lang="en-US"/>
          </a:p>
          <a:p>
            <a:pPr marL="171450" indent="-171450">
              <a:buFont typeface="Arial" panose="020B0604020202020204" pitchFamily="34" charset="0"/>
              <a:buChar char="•"/>
            </a:pPr>
            <a:r>
              <a:rPr lang="es-ES">
                <a:ea typeface="Calibri"/>
                <a:cs typeface="Calibri"/>
              </a:rPr>
              <a:t>Visualización de las personas</a:t>
            </a:r>
            <a:r>
              <a:rPr lang="en-US">
                <a:ea typeface="Calibri"/>
                <a:cs typeface="Calibri"/>
              </a:rPr>
              <a:t>-</a:t>
            </a:r>
            <a:r>
              <a:rPr lang="es-ES">
                <a:ea typeface="Calibri"/>
                <a:cs typeface="Calibri"/>
              </a:rPr>
              <a:t>días de trabajo a nivel de proyecto tipo </a:t>
            </a:r>
            <a:r>
              <a:rPr lang="es-ES" err="1">
                <a:ea typeface="Calibri"/>
                <a:cs typeface="Calibri"/>
              </a:rPr>
              <a:t>dashboard</a:t>
            </a:r>
            <a:r>
              <a:rPr lang="es-ES">
                <a:ea typeface="Calibri"/>
                <a:cs typeface="Calibri"/>
              </a:rPr>
              <a:t> en proceso</a:t>
            </a:r>
            <a:endParaRPr lang="en-US"/>
          </a:p>
          <a:p>
            <a:r>
              <a:rPr lang="en-US"/>
              <a:t>Datos de </a:t>
            </a:r>
            <a:r>
              <a:rPr lang="en-US" err="1"/>
              <a:t>monitoreo</a:t>
            </a:r>
            <a:r>
              <a:rPr lang="en-US"/>
              <a:t>: </a:t>
            </a:r>
            <a:r>
              <a:rPr lang="es-ES"/>
              <a:t>Se refiere al análisis del </a:t>
            </a:r>
            <a:r>
              <a:rPr lang="pt-BR" altLang="zh-CN" b="1">
                <a:solidFill>
                  <a:srgbClr val="887B56"/>
                </a:solidFill>
                <a:latin typeface="Franklin Gothic Book"/>
                <a:ea typeface="等线"/>
              </a:rPr>
              <a:t>periodo de revision</a:t>
            </a:r>
            <a:r>
              <a:rPr lang="es-ES"/>
              <a:t> (</a:t>
            </a:r>
            <a:r>
              <a:rPr lang="es-ES" err="1"/>
              <a:t>lookback</a:t>
            </a:r>
            <a:r>
              <a:rPr lang="es-ES"/>
              <a:t> </a:t>
            </a:r>
            <a:r>
              <a:rPr lang="es-ES" err="1"/>
              <a:t>period</a:t>
            </a:r>
            <a:r>
              <a:rPr lang="es-ES"/>
              <a:t>) que se mostrará en </a:t>
            </a:r>
            <a:r>
              <a:rPr lang="es-ES" err="1"/>
              <a:t>TerraMatch</a:t>
            </a:r>
            <a:endParaRPr lang="en-US"/>
          </a:p>
          <a:p>
            <a:r>
              <a:rPr lang="en-US" err="1"/>
              <a:t>Notificaciones</a:t>
            </a:r>
            <a:r>
              <a:rPr lang="en-US"/>
              <a:t>: </a:t>
            </a:r>
            <a:r>
              <a:rPr lang="es-ES"/>
              <a:t>Correos electrónicos que los socios/desarrolladores de proyectos recibirán para señalar cualquier corrección necesaria en </a:t>
            </a:r>
            <a:r>
              <a:rPr lang="es-ES" err="1"/>
              <a:t>TerraMatch</a:t>
            </a:r>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10</a:t>
            </a:fld>
            <a:endParaRPr lang="en-US"/>
          </a:p>
        </p:txBody>
      </p:sp>
    </p:spTree>
    <p:extLst>
      <p:ext uri="{BB962C8B-B14F-4D97-AF65-F5344CB8AC3E}">
        <p14:creationId xmlns:p14="http://schemas.microsoft.com/office/powerpoint/2010/main" val="587313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12</a:t>
            </a:fld>
            <a:endParaRPr lang="en-US"/>
          </a:p>
        </p:txBody>
      </p:sp>
    </p:spTree>
    <p:extLst>
      <p:ext uri="{BB962C8B-B14F-4D97-AF65-F5344CB8AC3E}">
        <p14:creationId xmlns:p14="http://schemas.microsoft.com/office/powerpoint/2010/main" val="295993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069080-4582-2F43-9F5A-3692FF1154BF}" type="datetime1">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0E136-C4BE-C14C-82F8-856CC1CB5727}" type="datetime1">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18031-B0DF-7A4E-B56C-86CD78514CFD}" type="datetime1">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BCBC-5560-4680-BFE7-09974C43C2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F29F88-E75A-491C-948A-E874C6473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69F194-FB79-4487-AD07-84FCE253666E}"/>
              </a:ext>
            </a:extLst>
          </p:cNvPr>
          <p:cNvSpPr>
            <a:spLocks noGrp="1"/>
          </p:cNvSpPr>
          <p:nvPr>
            <p:ph type="dt" sz="half" idx="10"/>
          </p:nvPr>
        </p:nvSpPr>
        <p:spPr/>
        <p:txBody>
          <a:bodyPr/>
          <a:lstStyle/>
          <a:p>
            <a:fld id="{FBEA0110-FF1D-9B44-B331-EE198C12846F}" type="datetime1">
              <a:rPr lang="en-US" smtClean="0"/>
              <a:t>5/9/2025</a:t>
            </a:fld>
            <a:endParaRPr lang="en-US"/>
          </a:p>
        </p:txBody>
      </p:sp>
      <p:sp>
        <p:nvSpPr>
          <p:cNvPr id="5" name="Footer Placeholder 4">
            <a:extLst>
              <a:ext uri="{FF2B5EF4-FFF2-40B4-BE49-F238E27FC236}">
                <a16:creationId xmlns:a16="http://schemas.microsoft.com/office/drawing/2014/main" id="{C06C29CE-F9A6-4113-A824-D389968E4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DAB90-E9CD-4C59-B154-23D2657FE87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927920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784B-CED4-4A33-978D-36E342BF2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1410F-E846-401E-AD80-EA82152FEA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11FD3-A70A-496D-8CB2-11DF7837DA20}"/>
              </a:ext>
            </a:extLst>
          </p:cNvPr>
          <p:cNvSpPr>
            <a:spLocks noGrp="1"/>
          </p:cNvSpPr>
          <p:nvPr>
            <p:ph type="dt" sz="half" idx="10"/>
          </p:nvPr>
        </p:nvSpPr>
        <p:spPr/>
        <p:txBody>
          <a:bodyPr/>
          <a:lstStyle/>
          <a:p>
            <a:fld id="{E340997E-7E92-AC4B-ADE8-40C41D60876D}" type="datetime1">
              <a:rPr lang="en-US" smtClean="0"/>
              <a:t>5/9/2025</a:t>
            </a:fld>
            <a:endParaRPr lang="en-US"/>
          </a:p>
        </p:txBody>
      </p:sp>
      <p:sp>
        <p:nvSpPr>
          <p:cNvPr id="5" name="Footer Placeholder 4">
            <a:extLst>
              <a:ext uri="{FF2B5EF4-FFF2-40B4-BE49-F238E27FC236}">
                <a16:creationId xmlns:a16="http://schemas.microsoft.com/office/drawing/2014/main" id="{13FF8E5A-392B-468A-B10E-DC4D134ED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866D8-EAE2-4876-B5BB-74E34A34C19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233926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21A1-4F01-419D-85A9-E09AE8E0B6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39E34E-80CF-465E-90EA-F0D2C1D92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FF1EB-0B8D-4689-B512-991408EAC87B}"/>
              </a:ext>
            </a:extLst>
          </p:cNvPr>
          <p:cNvSpPr>
            <a:spLocks noGrp="1"/>
          </p:cNvSpPr>
          <p:nvPr>
            <p:ph type="dt" sz="half" idx="10"/>
          </p:nvPr>
        </p:nvSpPr>
        <p:spPr/>
        <p:txBody>
          <a:bodyPr/>
          <a:lstStyle/>
          <a:p>
            <a:fld id="{A3F0B2F9-C258-784E-A57B-89C62A45B672}" type="datetime1">
              <a:rPr lang="en-US" smtClean="0"/>
              <a:t>5/9/2025</a:t>
            </a:fld>
            <a:endParaRPr lang="en-US"/>
          </a:p>
        </p:txBody>
      </p:sp>
      <p:sp>
        <p:nvSpPr>
          <p:cNvPr id="5" name="Footer Placeholder 4">
            <a:extLst>
              <a:ext uri="{FF2B5EF4-FFF2-40B4-BE49-F238E27FC236}">
                <a16:creationId xmlns:a16="http://schemas.microsoft.com/office/drawing/2014/main" id="{14C48CBB-2AB6-440A-9720-9976109D1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3DCC7-0963-47A4-91E6-8B6FAB5CA64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741472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0EF8-59CA-4982-A889-95148905C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55F1F-6B29-4869-B04C-FAD5BC3E6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F36FB-10A8-487F-9D86-91259CC42A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25CCE-9171-454B-804A-5000ABFA716C}"/>
              </a:ext>
            </a:extLst>
          </p:cNvPr>
          <p:cNvSpPr>
            <a:spLocks noGrp="1"/>
          </p:cNvSpPr>
          <p:nvPr>
            <p:ph type="dt" sz="half" idx="10"/>
          </p:nvPr>
        </p:nvSpPr>
        <p:spPr/>
        <p:txBody>
          <a:bodyPr/>
          <a:lstStyle/>
          <a:p>
            <a:fld id="{D2E2C341-C249-C841-9EC6-D00171609FCE}" type="datetime1">
              <a:rPr lang="en-US" smtClean="0"/>
              <a:t>5/9/2025</a:t>
            </a:fld>
            <a:endParaRPr lang="en-US"/>
          </a:p>
        </p:txBody>
      </p:sp>
      <p:sp>
        <p:nvSpPr>
          <p:cNvPr id="6" name="Footer Placeholder 5">
            <a:extLst>
              <a:ext uri="{FF2B5EF4-FFF2-40B4-BE49-F238E27FC236}">
                <a16:creationId xmlns:a16="http://schemas.microsoft.com/office/drawing/2014/main" id="{858E24FA-3654-4AE8-A9B0-3DAE53ACC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7F312-7C15-417E-A2E3-522B55D98C74}"/>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40559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B605-E0BC-46FC-8B4B-97276DAD9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0214CC-7241-4D5A-8EA3-598B9B32B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B8508-3D00-4708-85C4-2B3727873C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770CF0-A726-4341-98AA-C72A0E44CA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6BEF61-E1BF-47A4-9293-2787970FA6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37A19-6B73-449F-B807-02BF4E93169F}"/>
              </a:ext>
            </a:extLst>
          </p:cNvPr>
          <p:cNvSpPr>
            <a:spLocks noGrp="1"/>
          </p:cNvSpPr>
          <p:nvPr>
            <p:ph type="dt" sz="half" idx="10"/>
          </p:nvPr>
        </p:nvSpPr>
        <p:spPr/>
        <p:txBody>
          <a:bodyPr/>
          <a:lstStyle/>
          <a:p>
            <a:fld id="{2EE252A3-EE4F-7B43-94FB-DB3F9294FE57}" type="datetime1">
              <a:rPr lang="en-US" smtClean="0"/>
              <a:t>5/9/2025</a:t>
            </a:fld>
            <a:endParaRPr lang="en-US"/>
          </a:p>
        </p:txBody>
      </p:sp>
      <p:sp>
        <p:nvSpPr>
          <p:cNvPr id="8" name="Footer Placeholder 7">
            <a:extLst>
              <a:ext uri="{FF2B5EF4-FFF2-40B4-BE49-F238E27FC236}">
                <a16:creationId xmlns:a16="http://schemas.microsoft.com/office/drawing/2014/main" id="{C533AABE-324E-4410-AB62-BB85A36688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8A1166-0BD0-45AD-8276-45C276B76F0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043018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BBB-F606-4F50-923D-65B264237C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BECCCC-D5D0-43EC-BC94-88CCDC298614}"/>
              </a:ext>
            </a:extLst>
          </p:cNvPr>
          <p:cNvSpPr>
            <a:spLocks noGrp="1"/>
          </p:cNvSpPr>
          <p:nvPr>
            <p:ph type="dt" sz="half" idx="10"/>
          </p:nvPr>
        </p:nvSpPr>
        <p:spPr/>
        <p:txBody>
          <a:bodyPr/>
          <a:lstStyle/>
          <a:p>
            <a:fld id="{16C0B1AF-03F9-AC4F-82B5-8059739530EE}" type="datetime1">
              <a:rPr lang="en-US" smtClean="0"/>
              <a:t>5/9/2025</a:t>
            </a:fld>
            <a:endParaRPr lang="en-US"/>
          </a:p>
        </p:txBody>
      </p:sp>
      <p:sp>
        <p:nvSpPr>
          <p:cNvPr id="4" name="Footer Placeholder 3">
            <a:extLst>
              <a:ext uri="{FF2B5EF4-FFF2-40B4-BE49-F238E27FC236}">
                <a16:creationId xmlns:a16="http://schemas.microsoft.com/office/drawing/2014/main" id="{9ADA4150-F219-4D0E-980C-4D29EA6FE0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87E118-28B4-47BC-B664-8094850A31BE}"/>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421993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7DE80-72AD-4020-9481-C75318DBCC11}"/>
              </a:ext>
            </a:extLst>
          </p:cNvPr>
          <p:cNvSpPr>
            <a:spLocks noGrp="1"/>
          </p:cNvSpPr>
          <p:nvPr>
            <p:ph type="dt" sz="half" idx="10"/>
          </p:nvPr>
        </p:nvSpPr>
        <p:spPr/>
        <p:txBody>
          <a:bodyPr/>
          <a:lstStyle/>
          <a:p>
            <a:fld id="{D8B2C581-C139-0F48-AF1F-D0FC8A0F40CD}" type="datetime1">
              <a:rPr lang="en-US" smtClean="0"/>
              <a:t>5/9/2025</a:t>
            </a:fld>
            <a:endParaRPr lang="en-US"/>
          </a:p>
        </p:txBody>
      </p:sp>
      <p:sp>
        <p:nvSpPr>
          <p:cNvPr id="3" name="Footer Placeholder 2">
            <a:extLst>
              <a:ext uri="{FF2B5EF4-FFF2-40B4-BE49-F238E27FC236}">
                <a16:creationId xmlns:a16="http://schemas.microsoft.com/office/drawing/2014/main" id="{58C2A443-FF09-44F7-8A99-749D0ADE85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AD361C-2437-4496-9902-9298A39E6127}"/>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367687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01C9-5171-498E-8BDE-43CF68198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172FD4-8F99-4A8F-8B59-26D6C91B3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9AC274-6BF2-443F-8F5C-779308894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43C34-D995-4FA2-BB71-0149F8CD9E6B}"/>
              </a:ext>
            </a:extLst>
          </p:cNvPr>
          <p:cNvSpPr>
            <a:spLocks noGrp="1"/>
          </p:cNvSpPr>
          <p:nvPr>
            <p:ph type="dt" sz="half" idx="10"/>
          </p:nvPr>
        </p:nvSpPr>
        <p:spPr/>
        <p:txBody>
          <a:bodyPr/>
          <a:lstStyle/>
          <a:p>
            <a:fld id="{4A21D9FF-C2D3-A045-866D-DC9BA77B408C}" type="datetime1">
              <a:rPr lang="en-US" smtClean="0"/>
              <a:t>5/9/2025</a:t>
            </a:fld>
            <a:endParaRPr lang="en-US"/>
          </a:p>
        </p:txBody>
      </p:sp>
      <p:sp>
        <p:nvSpPr>
          <p:cNvPr id="6" name="Footer Placeholder 5">
            <a:extLst>
              <a:ext uri="{FF2B5EF4-FFF2-40B4-BE49-F238E27FC236}">
                <a16:creationId xmlns:a16="http://schemas.microsoft.com/office/drawing/2014/main" id="{C828EEC1-9326-4FB6-8C6E-5EF23B7A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3322A-A2AE-49C6-AB6D-A3024C516B29}"/>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89619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0B2556-572D-0339-160D-C2EF8DE12982}"/>
              </a:ext>
            </a:extLst>
          </p:cNvPr>
          <p:cNvSpPr>
            <a:spLocks noGrp="1"/>
          </p:cNvSpPr>
          <p:nvPr>
            <p:ph type="dt" sz="half" idx="10"/>
          </p:nvPr>
        </p:nvSpPr>
        <p:spPr/>
        <p:txBody>
          <a:bodyPr/>
          <a:lstStyle/>
          <a:p>
            <a:fld id="{154313E8-9F18-4E46-84AD-93A1BBBA7F6F}" type="datetime1">
              <a:rPr lang="en-US" smtClean="0"/>
              <a:t>5/9/2025</a:t>
            </a:fld>
            <a:endParaRPr lang="en-US"/>
          </a:p>
        </p:txBody>
      </p:sp>
      <p:sp>
        <p:nvSpPr>
          <p:cNvPr id="8" name="Footer Placeholder 7">
            <a:extLst>
              <a:ext uri="{FF2B5EF4-FFF2-40B4-BE49-F238E27FC236}">
                <a16:creationId xmlns:a16="http://schemas.microsoft.com/office/drawing/2014/main" id="{A7B5CB01-C7A6-BBF2-6CD4-DB8A3FF2E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FA9E9-3A9F-C23B-47D3-B7029300C53A}"/>
              </a:ext>
            </a:extLst>
          </p:cNvPr>
          <p:cNvSpPr>
            <a:spLocks noGrp="1"/>
          </p:cNvSpPr>
          <p:nvPr>
            <p:ph type="sldNum" sz="quarter" idx="12"/>
          </p:nvPr>
        </p:nvSpPr>
        <p:spPr>
          <a:xfrm>
            <a:off x="8610600" y="6366474"/>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704C-6BFC-4A5A-8050-3E1483060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40015-BC11-4327-AB17-7B43747470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F30E89-ECB9-4359-BAF3-97C037DF5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A48E08-48F1-4DE1-83DA-732F1EA40A58}"/>
              </a:ext>
            </a:extLst>
          </p:cNvPr>
          <p:cNvSpPr>
            <a:spLocks noGrp="1"/>
          </p:cNvSpPr>
          <p:nvPr>
            <p:ph type="dt" sz="half" idx="10"/>
          </p:nvPr>
        </p:nvSpPr>
        <p:spPr/>
        <p:txBody>
          <a:bodyPr/>
          <a:lstStyle/>
          <a:p>
            <a:fld id="{19ED2B0E-4108-3D47-9E0B-C75B7A7568A9}" type="datetime1">
              <a:rPr lang="en-US" smtClean="0"/>
              <a:t>5/9/2025</a:t>
            </a:fld>
            <a:endParaRPr lang="en-US"/>
          </a:p>
        </p:txBody>
      </p:sp>
      <p:sp>
        <p:nvSpPr>
          <p:cNvPr id="6" name="Footer Placeholder 5">
            <a:extLst>
              <a:ext uri="{FF2B5EF4-FFF2-40B4-BE49-F238E27FC236}">
                <a16:creationId xmlns:a16="http://schemas.microsoft.com/office/drawing/2014/main" id="{7D3F26C2-F4F7-4403-9E5D-ADD66F3E1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9C988-B4C3-4612-9299-CC3B0FCF06A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218370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BCA0-9225-47EB-BF83-7D4DB26ABB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FD428B-F721-4133-AEF3-2BB9AD4744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56146-2765-4B04-8F73-40CDA7F5F1AB}"/>
              </a:ext>
            </a:extLst>
          </p:cNvPr>
          <p:cNvSpPr>
            <a:spLocks noGrp="1"/>
          </p:cNvSpPr>
          <p:nvPr>
            <p:ph type="dt" sz="half" idx="10"/>
          </p:nvPr>
        </p:nvSpPr>
        <p:spPr/>
        <p:txBody>
          <a:bodyPr/>
          <a:lstStyle/>
          <a:p>
            <a:fld id="{7C5EC42F-52B2-9F43-907A-437079E9E30A}" type="datetime1">
              <a:rPr lang="en-US" smtClean="0"/>
              <a:t>5/9/2025</a:t>
            </a:fld>
            <a:endParaRPr lang="en-US"/>
          </a:p>
        </p:txBody>
      </p:sp>
      <p:sp>
        <p:nvSpPr>
          <p:cNvPr id="5" name="Footer Placeholder 4">
            <a:extLst>
              <a:ext uri="{FF2B5EF4-FFF2-40B4-BE49-F238E27FC236}">
                <a16:creationId xmlns:a16="http://schemas.microsoft.com/office/drawing/2014/main" id="{ACD17085-2970-4C1F-8A20-CAF80F65E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F05A-9311-42E4-B34C-5E41BC45802A}"/>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258954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B1463-63F3-4FE2-A7AD-D87DDF5344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BB0EB-7290-47BB-A6F0-1A15D6BE1A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B9765-8F97-4DE6-AB38-D7C781BE6D85}"/>
              </a:ext>
            </a:extLst>
          </p:cNvPr>
          <p:cNvSpPr>
            <a:spLocks noGrp="1"/>
          </p:cNvSpPr>
          <p:nvPr>
            <p:ph type="dt" sz="half" idx="10"/>
          </p:nvPr>
        </p:nvSpPr>
        <p:spPr/>
        <p:txBody>
          <a:bodyPr/>
          <a:lstStyle/>
          <a:p>
            <a:fld id="{801D2C07-82BA-2640-AA52-C3D5D2C4E990}" type="datetime1">
              <a:rPr lang="en-US" smtClean="0"/>
              <a:t>5/9/2025</a:t>
            </a:fld>
            <a:endParaRPr lang="en-US"/>
          </a:p>
        </p:txBody>
      </p:sp>
      <p:sp>
        <p:nvSpPr>
          <p:cNvPr id="5" name="Footer Placeholder 4">
            <a:extLst>
              <a:ext uri="{FF2B5EF4-FFF2-40B4-BE49-F238E27FC236}">
                <a16:creationId xmlns:a16="http://schemas.microsoft.com/office/drawing/2014/main" id="{11E4A45D-9E3B-4CF8-8BB0-F34B4BD11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7F93-1A45-40CA-94CC-06B686A3216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422017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533F8B-2AEF-8742-B11C-48B600769FAE}" type="datetime1">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4D71F0-B72E-F441-AE00-484F8F513C5C}" type="datetime1">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A7BE4C-D2AD-F149-AF71-5C759C758C05}" type="datetime1">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B5F50-6B0B-A24C-8EB9-67DAB2CADE15}" type="datetime1">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8DF78-8CA8-EF46-8EDF-04D82576188B}" type="datetime1">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C6FC47-FE69-834B-88DA-1CCC825F5E05}" type="datetime1">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CB7AA2-BB8B-D745-A42B-A623DE43914F}" type="datetime1">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ACA18-9A0C-2849-94D2-C0FDCB4941CE}" type="datetime1">
              <a:rPr lang="en-US" smtClean="0"/>
              <a:t>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3E201F-9E5A-4F1E-8FFA-B39DBD92E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9D9DA-D746-4C2B-9B7A-2AC51AB58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9BCBE-E555-4FF2-9E67-29CB2209F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8CF90-B26D-2B41-AAEE-6E70EE33119D}" type="datetime1">
              <a:rPr lang="en-US" smtClean="0"/>
              <a:t>5/9/2025</a:t>
            </a:fld>
            <a:endParaRPr lang="en-US"/>
          </a:p>
        </p:txBody>
      </p:sp>
      <p:sp>
        <p:nvSpPr>
          <p:cNvPr id="5" name="Footer Placeholder 4">
            <a:extLst>
              <a:ext uri="{FF2B5EF4-FFF2-40B4-BE49-F238E27FC236}">
                <a16:creationId xmlns:a16="http://schemas.microsoft.com/office/drawing/2014/main" id="{516B2DBE-B953-4B1C-A621-7E55091BA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B7593C-7596-4661-B620-084B6E5BAC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8F850-11A1-437A-A417-EB20E1C03707}" type="slidenum">
              <a:rPr lang="en-US" smtClean="0"/>
              <a:t>‹#›</a:t>
            </a:fld>
            <a:endParaRPr lang="en-US"/>
          </a:p>
        </p:txBody>
      </p:sp>
    </p:spTree>
    <p:extLst>
      <p:ext uri="{BB962C8B-B14F-4D97-AF65-F5344CB8AC3E}">
        <p14:creationId xmlns:p14="http://schemas.microsoft.com/office/powerpoint/2010/main" val="171530422"/>
      </p:ext>
    </p:extLst>
  </p:cSld>
  <p:clrMap bg1="lt1" tx1="dk1" bg2="lt2" tx2="dk2" accent1="accent1" accent2="accent2" accent3="accent3" accent4="accent4" accent5="accent5" accent6="accent6" hlink="hlink" folHlink="folHlink"/>
  <p:sldLayoutIdLst>
    <p:sldLayoutId id="2147483730" r:id="rId1"/>
    <p:sldLayoutId id="2147483826" r:id="rId2"/>
    <p:sldLayoutId id="2147483829" r:id="rId3"/>
    <p:sldLayoutId id="2147483731"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7E_6C68B91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84_A1ACD110.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microsoft.com/office/2018/10/relationships/comments" Target="../comments/modernComment_185_2A8184A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8A_A6F9F5C0.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kf.kobotoolbox.org/accounts/logi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8E_AA16E53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8F_E6BF1D5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81_78FA6A6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93_9F9EC3FF.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sz="5400" b="1">
                <a:solidFill>
                  <a:srgbClr val="3C8689"/>
                </a:solidFill>
                <a:latin typeface="Franklin Gothic Book"/>
                <a:cs typeface="Calibri Light"/>
              </a:rPr>
              <a:t>Actualización de Monitoreo de PPC</a:t>
            </a:r>
            <a:endParaRPr lang="en-US" sz="5400" b="1">
              <a:solidFill>
                <a:srgbClr val="3C8689"/>
              </a:solidFill>
              <a:latin typeface="Franklin Gothic Book"/>
              <a:cs typeface="Calibri Light"/>
            </a:endParaRPr>
          </a:p>
        </p:txBody>
      </p:sp>
      <p:sp>
        <p:nvSpPr>
          <p:cNvPr id="3" name="Subtitle 2"/>
          <p:cNvSpPr>
            <a:spLocks noGrp="1"/>
          </p:cNvSpPr>
          <p:nvPr>
            <p:ph type="subTitle" idx="1"/>
          </p:nvPr>
        </p:nvSpPr>
        <p:spPr>
          <a:xfrm>
            <a:off x="2503714" y="3819752"/>
            <a:ext cx="7172477" cy="1655762"/>
          </a:xfrm>
        </p:spPr>
        <p:txBody>
          <a:bodyPr vert="horz" lIns="91440" tIns="45720" rIns="91440" bIns="45720" rtlCol="0" anchor="t">
            <a:normAutofit/>
          </a:bodyPr>
          <a:lstStyle/>
          <a:p>
            <a:r>
              <a:rPr lang="en-US">
                <a:solidFill>
                  <a:srgbClr val="887B56"/>
                </a:solidFill>
                <a:latin typeface="Franklin Gothic Book"/>
                <a:cs typeface="Calibri"/>
              </a:rPr>
              <a:t>Abril, 2025</a:t>
            </a:r>
          </a:p>
        </p:txBody>
      </p:sp>
      <p:pic>
        <p:nvPicPr>
          <p:cNvPr id="6" name="object 4">
            <a:extLst>
              <a:ext uri="{FF2B5EF4-FFF2-40B4-BE49-F238E27FC236}">
                <a16:creationId xmlns:a16="http://schemas.microsoft.com/office/drawing/2014/main" id="{C48937A8-2273-166A-373C-0525AD97AABF}"/>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488CB22-9761-7A63-9BFA-62EB880775BD}"/>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9758-54D3-95FA-2C48-787E126066E3}"/>
              </a:ext>
            </a:extLst>
          </p:cNvPr>
          <p:cNvSpPr>
            <a:spLocks noGrp="1"/>
          </p:cNvSpPr>
          <p:nvPr>
            <p:ph type="title"/>
          </p:nvPr>
        </p:nvSpPr>
        <p:spPr/>
        <p:txBody>
          <a:bodyPr/>
          <a:lstStyle/>
          <a:p>
            <a:r>
              <a:rPr lang="es-ES">
                <a:solidFill>
                  <a:srgbClr val="3C8689"/>
                </a:solidFill>
                <a:ea typeface="Calibri Light"/>
                <a:cs typeface="Calibri Light"/>
              </a:rPr>
              <a:t>Íconos de información en métricas de hectáreas y árboles</a:t>
            </a:r>
            <a:endParaRPr lang="en-US">
              <a:solidFill>
                <a:srgbClr val="3C8689"/>
              </a:solidFill>
              <a:ea typeface="Calibri Light"/>
              <a:cs typeface="Calibri Light"/>
            </a:endParaRPr>
          </a:p>
        </p:txBody>
      </p:sp>
      <p:sp>
        <p:nvSpPr>
          <p:cNvPr id="3" name="Content Placeholder 2">
            <a:extLst>
              <a:ext uri="{FF2B5EF4-FFF2-40B4-BE49-F238E27FC236}">
                <a16:creationId xmlns:a16="http://schemas.microsoft.com/office/drawing/2014/main" id="{33A8E3D1-046D-4F36-6235-8FEB1D1CB54C}"/>
              </a:ext>
            </a:extLst>
          </p:cNvPr>
          <p:cNvSpPr>
            <a:spLocks noGrp="1"/>
          </p:cNvSpPr>
          <p:nvPr>
            <p:ph idx="1"/>
          </p:nvPr>
        </p:nvSpPr>
        <p:spPr>
          <a:xfrm>
            <a:off x="838200" y="1825625"/>
            <a:ext cx="11005457" cy="1118281"/>
          </a:xfrm>
        </p:spPr>
        <p:txBody>
          <a:bodyPr vert="horz" lIns="91440" tIns="45720" rIns="91440" bIns="45720" rtlCol="0" anchor="t">
            <a:normAutofit fontScale="92500" lnSpcReduction="10000"/>
          </a:bodyPr>
          <a:lstStyle/>
          <a:p>
            <a:r>
              <a:rPr lang="es-ES">
                <a:ea typeface="Calibri"/>
                <a:cs typeface="Calibri"/>
              </a:rPr>
              <a:t>Hemos agregado botones de información con una breve explicación de las métricas de hectáreas y árboles dentro de las secciones "Progreso y objetivos" en las páginas del proyecto y del sitio</a:t>
            </a:r>
            <a:endParaRPr lang="en-US"/>
          </a:p>
        </p:txBody>
      </p:sp>
      <p:sp>
        <p:nvSpPr>
          <p:cNvPr id="4" name="Slide Number Placeholder 3">
            <a:extLst>
              <a:ext uri="{FF2B5EF4-FFF2-40B4-BE49-F238E27FC236}">
                <a16:creationId xmlns:a16="http://schemas.microsoft.com/office/drawing/2014/main" id="{5F485668-36B4-DD86-D2F0-23094869CCFC}"/>
              </a:ext>
            </a:extLst>
          </p:cNvPr>
          <p:cNvSpPr>
            <a:spLocks noGrp="1"/>
          </p:cNvSpPr>
          <p:nvPr>
            <p:ph type="sldNum" sz="quarter" idx="12"/>
          </p:nvPr>
        </p:nvSpPr>
        <p:spPr/>
        <p:txBody>
          <a:bodyPr/>
          <a:lstStyle/>
          <a:p>
            <a:fld id="{330EA680-D336-4FF7-8B7A-9848BB0A1C32}" type="slidenum">
              <a:rPr lang="en-US" smtClean="0"/>
              <a:t>10</a:t>
            </a:fld>
            <a:endParaRPr lang="en-US"/>
          </a:p>
        </p:txBody>
      </p:sp>
      <p:pic>
        <p:nvPicPr>
          <p:cNvPr id="5" name="Picture 4" descr="A screenshot of a computer&#10;&#10;AI-generated content may be incorrect.">
            <a:extLst>
              <a:ext uri="{FF2B5EF4-FFF2-40B4-BE49-F238E27FC236}">
                <a16:creationId xmlns:a16="http://schemas.microsoft.com/office/drawing/2014/main" id="{53B0B3AA-A1A0-2F77-B431-4684470DFA4E}"/>
              </a:ext>
            </a:extLst>
          </p:cNvPr>
          <p:cNvPicPr>
            <a:picLocks noChangeAspect="1"/>
          </p:cNvPicPr>
          <p:nvPr/>
        </p:nvPicPr>
        <p:blipFill>
          <a:blip r:embed="rId3"/>
          <a:stretch>
            <a:fillRect/>
          </a:stretch>
        </p:blipFill>
        <p:spPr>
          <a:xfrm>
            <a:off x="0" y="3232619"/>
            <a:ext cx="12192000" cy="2461048"/>
          </a:xfrm>
          <a:prstGeom prst="rect">
            <a:avLst/>
          </a:prstGeom>
        </p:spPr>
      </p:pic>
    </p:spTree>
    <p:extLst>
      <p:ext uri="{BB962C8B-B14F-4D97-AF65-F5344CB8AC3E}">
        <p14:creationId xmlns:p14="http://schemas.microsoft.com/office/powerpoint/2010/main" val="6665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F6A0-4E65-A3CE-4187-F927E5E2D0FA}"/>
              </a:ext>
            </a:extLst>
          </p:cNvPr>
          <p:cNvSpPr>
            <a:spLocks noGrp="1"/>
          </p:cNvSpPr>
          <p:nvPr>
            <p:ph type="title"/>
          </p:nvPr>
        </p:nvSpPr>
        <p:spPr/>
        <p:txBody>
          <a:bodyPr/>
          <a:lstStyle/>
          <a:p>
            <a:r>
              <a:rPr lang="es-ES">
                <a:solidFill>
                  <a:srgbClr val="3C8689"/>
                </a:solidFill>
                <a:ea typeface="Calibri Light"/>
                <a:cs typeface="Calibri Light"/>
              </a:rPr>
              <a:t>IMP – Actualizaciones (en proceso) este año</a:t>
            </a:r>
            <a:endParaRPr lang="en-US">
              <a:solidFill>
                <a:srgbClr val="3C8689"/>
              </a:solidFill>
              <a:ea typeface="Calibri Light"/>
              <a:cs typeface="Calibri Light"/>
            </a:endParaRPr>
          </a:p>
        </p:txBody>
      </p:sp>
      <p:sp>
        <p:nvSpPr>
          <p:cNvPr id="3" name="Content Placeholder 2">
            <a:extLst>
              <a:ext uri="{FF2B5EF4-FFF2-40B4-BE49-F238E27FC236}">
                <a16:creationId xmlns:a16="http://schemas.microsoft.com/office/drawing/2014/main" id="{115954FB-0FDC-F390-169F-69A7F19E0DD3}"/>
              </a:ext>
            </a:extLst>
          </p:cNvPr>
          <p:cNvSpPr>
            <a:spLocks noGrp="1"/>
          </p:cNvSpPr>
          <p:nvPr>
            <p:ph idx="1"/>
          </p:nvPr>
        </p:nvSpPr>
        <p:spPr/>
        <p:txBody>
          <a:bodyPr vert="horz" lIns="91440" tIns="45720" rIns="91440" bIns="45720" rtlCol="0" anchor="t">
            <a:normAutofit/>
          </a:bodyPr>
          <a:lstStyle/>
          <a:p>
            <a:r>
              <a:rPr lang="es-ES">
                <a:ea typeface="Calibri"/>
                <a:cs typeface="Calibri"/>
              </a:rPr>
              <a:t>Carga masiva de archivos para datos de personas</a:t>
            </a:r>
            <a:r>
              <a:rPr lang="en-US">
                <a:ea typeface="Calibri"/>
                <a:cs typeface="Calibri"/>
              </a:rPr>
              <a:t>-</a:t>
            </a:r>
            <a:r>
              <a:rPr lang="es-ES">
                <a:ea typeface="Calibri"/>
                <a:cs typeface="Calibri"/>
              </a:rPr>
              <a:t>días de trabajo, árboles plantados y establecimiento del sitio
Actualizaciones y mejoras de traducción para francés, español y portugués
Datos de monitoreo disponibles para cada proyecto en la plataforma
Notificaciones + mejoras en la navegación
Visualización de las personas</a:t>
            </a:r>
            <a:r>
              <a:rPr lang="en-US">
                <a:ea typeface="Calibri"/>
                <a:cs typeface="Calibri"/>
              </a:rPr>
              <a:t>-</a:t>
            </a:r>
            <a:r>
              <a:rPr lang="es-ES">
                <a:ea typeface="Calibri"/>
                <a:cs typeface="Calibri"/>
              </a:rPr>
              <a:t>días de trabajo a nivel de proyecto</a:t>
            </a:r>
            <a:endParaRPr lang="en-US">
              <a:ea typeface="Calibri"/>
              <a:cs typeface="Calibri"/>
            </a:endParaRPr>
          </a:p>
        </p:txBody>
      </p:sp>
      <p:sp>
        <p:nvSpPr>
          <p:cNvPr id="4" name="Slide Number Placeholder 3">
            <a:extLst>
              <a:ext uri="{FF2B5EF4-FFF2-40B4-BE49-F238E27FC236}">
                <a16:creationId xmlns:a16="http://schemas.microsoft.com/office/drawing/2014/main" id="{31C0C0AE-BA33-6217-A879-A60FCAE8B6BE}"/>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409139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EC02E-ADA5-5791-162B-173E52B6E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A5607-7A87-56F7-00CC-207CB389DF78}"/>
              </a:ext>
            </a:extLst>
          </p:cNvPr>
          <p:cNvSpPr>
            <a:spLocks noGrp="1"/>
          </p:cNvSpPr>
          <p:nvPr>
            <p:ph type="ctrTitle"/>
          </p:nvPr>
        </p:nvSpPr>
        <p:spPr>
          <a:xfrm>
            <a:off x="1524000" y="1122363"/>
            <a:ext cx="9144000" cy="1653143"/>
          </a:xfrm>
        </p:spPr>
        <p:txBody>
          <a:bodyPr/>
          <a:lstStyle/>
          <a:p>
            <a:r>
              <a:rPr lang="en-US" sz="5400" b="1" err="1">
                <a:solidFill>
                  <a:srgbClr val="3C8689"/>
                </a:solidFill>
                <a:latin typeface="Franklin Gothic Book"/>
                <a:cs typeface="Calibri Light"/>
              </a:rPr>
              <a:t>Cronogramas</a:t>
            </a:r>
            <a:r>
              <a:rPr lang="en-US" sz="5400" b="1">
                <a:solidFill>
                  <a:srgbClr val="3C8689"/>
                </a:solidFill>
                <a:latin typeface="Franklin Gothic Book"/>
                <a:cs typeface="Calibri Light"/>
              </a:rPr>
              <a:t> de </a:t>
            </a:r>
            <a:r>
              <a:rPr lang="en-US" sz="5400" b="1" err="1">
                <a:solidFill>
                  <a:srgbClr val="3C8689"/>
                </a:solidFill>
                <a:latin typeface="Franklin Gothic Book"/>
                <a:cs typeface="Calibri Light"/>
              </a:rPr>
              <a:t>Monitoreo</a:t>
            </a:r>
            <a:endParaRPr lang="en-US" sz="5400" b="1">
              <a:solidFill>
                <a:srgbClr val="3C8689"/>
              </a:solidFill>
              <a:latin typeface="Franklin Gothic Book"/>
              <a:cs typeface="Calibri Light"/>
            </a:endParaRPr>
          </a:p>
        </p:txBody>
      </p:sp>
      <p:sp>
        <p:nvSpPr>
          <p:cNvPr id="3" name="Subtitle 2">
            <a:extLst>
              <a:ext uri="{FF2B5EF4-FFF2-40B4-BE49-F238E27FC236}">
                <a16:creationId xmlns:a16="http://schemas.microsoft.com/office/drawing/2014/main" id="{90FBF695-037F-E674-099D-56D8EB1BE6AA}"/>
              </a:ext>
            </a:extLst>
          </p:cNvPr>
          <p:cNvSpPr>
            <a:spLocks noGrp="1"/>
          </p:cNvSpPr>
          <p:nvPr>
            <p:ph type="subTitle" idx="1"/>
          </p:nvPr>
        </p:nvSpPr>
        <p:spPr>
          <a:xfrm>
            <a:off x="1524000" y="2895122"/>
            <a:ext cx="9144000" cy="1655762"/>
          </a:xfrm>
        </p:spPr>
        <p:txBody>
          <a:bodyPr vert="horz" lIns="91440" tIns="45720" rIns="91440" bIns="45720" rtlCol="0" anchor="t">
            <a:normAutofit lnSpcReduction="10000"/>
          </a:bodyPr>
          <a:lstStyle/>
          <a:p>
            <a:r>
              <a:rPr lang="es-ES" sz="3200">
                <a:solidFill>
                  <a:srgbClr val="887B56"/>
                </a:solidFill>
                <a:latin typeface="Franklin Gothic Book"/>
                <a:cs typeface="Calibri"/>
              </a:rPr>
              <a:t>Revisión general
</a:t>
            </a:r>
            <a:r>
              <a:rPr lang="es-ES" sz="3200" err="1">
                <a:solidFill>
                  <a:srgbClr val="887B56"/>
                </a:solidFill>
                <a:latin typeface="Franklin Gothic Book"/>
                <a:cs typeface="Calibri"/>
              </a:rPr>
              <a:t>Shapefiles</a:t>
            </a:r>
            <a:r>
              <a:rPr lang="es-ES" sz="3200">
                <a:solidFill>
                  <a:srgbClr val="887B56"/>
                </a:solidFill>
                <a:latin typeface="Franklin Gothic Book"/>
                <a:cs typeface="Calibri"/>
              </a:rPr>
              <a:t>
Monitoreo de árboles (línea base y año 2.5)</a:t>
            </a:r>
            <a:endParaRPr lang="en-US" sz="320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2A8954AD-08E0-E68A-84F5-B499F8416D9C}"/>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9BE79AF4-C387-0C98-E327-A5152E2F8DB1}"/>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1818802454"/>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5F4D85-23EC-B233-1FD3-A4AB25FD297D}"/>
              </a:ext>
            </a:extLst>
          </p:cNvPr>
          <p:cNvSpPr>
            <a:spLocks noGrp="1"/>
          </p:cNvSpPr>
          <p:nvPr>
            <p:ph type="sldNum" sz="quarter" idx="12"/>
          </p:nvPr>
        </p:nvSpPr>
        <p:spPr/>
        <p:txBody>
          <a:bodyPr/>
          <a:lstStyle/>
          <a:p>
            <a:fld id="{330EA680-D336-4FF7-8B7A-9848BB0A1C32}" type="slidenum">
              <a:rPr lang="en-US" smtClean="0"/>
              <a:t>13</a:t>
            </a:fld>
            <a:endParaRPr lang="en-US"/>
          </a:p>
        </p:txBody>
      </p:sp>
      <p:pic>
        <p:nvPicPr>
          <p:cNvPr id="5" name="Picture 4" descr="A screenshot of a diagram&#10;&#10;Description automatically generated">
            <a:extLst>
              <a:ext uri="{FF2B5EF4-FFF2-40B4-BE49-F238E27FC236}">
                <a16:creationId xmlns:a16="http://schemas.microsoft.com/office/drawing/2014/main" id="{504362B4-1637-144C-5E36-A06E3EBB8FC6}"/>
              </a:ext>
            </a:extLst>
          </p:cNvPr>
          <p:cNvPicPr>
            <a:picLocks noChangeAspect="1"/>
          </p:cNvPicPr>
          <p:nvPr/>
        </p:nvPicPr>
        <p:blipFill>
          <a:blip r:embed="rId3"/>
          <a:stretch>
            <a:fillRect/>
          </a:stretch>
        </p:blipFill>
        <p:spPr>
          <a:xfrm>
            <a:off x="557213" y="252412"/>
            <a:ext cx="11077575" cy="6353175"/>
          </a:xfrm>
          <a:prstGeom prst="rect">
            <a:avLst/>
          </a:prstGeom>
        </p:spPr>
      </p:pic>
    </p:spTree>
    <p:extLst>
      <p:ext uri="{BB962C8B-B14F-4D97-AF65-F5344CB8AC3E}">
        <p14:creationId xmlns:p14="http://schemas.microsoft.com/office/powerpoint/2010/main" val="3016311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F502-2623-AB0A-2CDE-43368606C342}"/>
              </a:ext>
            </a:extLst>
          </p:cNvPr>
          <p:cNvSpPr>
            <a:spLocks noGrp="1"/>
          </p:cNvSpPr>
          <p:nvPr>
            <p:ph type="title"/>
          </p:nvPr>
        </p:nvSpPr>
        <p:spPr/>
        <p:txBody>
          <a:bodyPr/>
          <a:lstStyle/>
          <a:p>
            <a:r>
              <a:rPr lang="es-ES">
                <a:solidFill>
                  <a:srgbClr val="3C8689"/>
                </a:solidFill>
                <a:ea typeface="Calibri Light"/>
                <a:cs typeface="Calibri Light"/>
              </a:rPr>
              <a:t>Recordatorios de Cronograma - </a:t>
            </a:r>
            <a:r>
              <a:rPr lang="es-ES" err="1">
                <a:solidFill>
                  <a:srgbClr val="3C8689"/>
                </a:solidFill>
                <a:ea typeface="Calibri Light"/>
                <a:cs typeface="Calibri Light"/>
              </a:rPr>
              <a:t>Shapefiles</a:t>
            </a:r>
            <a:endParaRPr lang="en-US">
              <a:solidFill>
                <a:srgbClr val="3C8689"/>
              </a:solidFill>
              <a:ea typeface="Calibri Light"/>
              <a:cs typeface="Calibri Light"/>
            </a:endParaRPr>
          </a:p>
        </p:txBody>
      </p:sp>
      <p:sp>
        <p:nvSpPr>
          <p:cNvPr id="3" name="Content Placeholder 2">
            <a:extLst>
              <a:ext uri="{FF2B5EF4-FFF2-40B4-BE49-F238E27FC236}">
                <a16:creationId xmlns:a16="http://schemas.microsoft.com/office/drawing/2014/main" id="{B85EDB55-7A10-4105-92E8-03F5C54B1C58}"/>
              </a:ext>
            </a:extLst>
          </p:cNvPr>
          <p:cNvSpPr>
            <a:spLocks noGrp="1"/>
          </p:cNvSpPr>
          <p:nvPr>
            <p:ph idx="1"/>
          </p:nvPr>
        </p:nvSpPr>
        <p:spPr>
          <a:xfrm>
            <a:off x="822902" y="1550895"/>
            <a:ext cx="10515600" cy="4351338"/>
          </a:xfrm>
        </p:spPr>
        <p:txBody>
          <a:bodyPr vert="horz" lIns="91440" tIns="45720" rIns="91440" bIns="45720" rtlCol="0" anchor="t">
            <a:normAutofit/>
          </a:bodyPr>
          <a:lstStyle/>
          <a:p>
            <a:r>
              <a:rPr lang="es-ES">
                <a:ea typeface="Calibri"/>
                <a:cs typeface="Calibri"/>
              </a:rPr>
              <a:t>Los </a:t>
            </a:r>
            <a:r>
              <a:rPr lang="es-ES" err="1">
                <a:ea typeface="Calibri"/>
                <a:cs typeface="Calibri"/>
              </a:rPr>
              <a:t>shapefiles</a:t>
            </a:r>
            <a:r>
              <a:rPr lang="es-ES">
                <a:ea typeface="Calibri"/>
                <a:cs typeface="Calibri"/>
              </a:rPr>
              <a:t> finales deben cargarse en el IMP a más tardar 6 meses después de la siembra</a:t>
            </a:r>
          </a:p>
          <a:p>
            <a:pPr lvl="1"/>
            <a:r>
              <a:rPr lang="es-ES">
                <a:ea typeface="Calibri"/>
                <a:cs typeface="Calibri"/>
              </a:rPr>
              <a:t>No deberíamos tener cambios en los límites del sitio después de este período</a:t>
            </a:r>
          </a:p>
          <a:p>
            <a:pPr lvl="2"/>
            <a:r>
              <a:rPr lang="es-ES">
                <a:ea typeface="Calibri"/>
                <a:cs typeface="Calibri"/>
              </a:rPr>
              <a:t>Si un sitio se expande en el próximo año o ciclo, se puede cargar un nuevo límite con la nueva área</a:t>
            </a:r>
          </a:p>
          <a:p>
            <a:pPr lvl="1"/>
            <a:r>
              <a:rPr lang="es-ES">
                <a:ea typeface="Calibri"/>
                <a:cs typeface="Calibri"/>
              </a:rPr>
              <a:t>Importante para que el equipo de monitoreo global pueda ejecutar análisis de teledetección en los </a:t>
            </a:r>
            <a:r>
              <a:rPr lang="es-ES" err="1">
                <a:ea typeface="Calibri"/>
                <a:cs typeface="Calibri"/>
              </a:rPr>
              <a:t>shapefiles</a:t>
            </a:r>
            <a:r>
              <a:rPr lang="es-ES">
                <a:ea typeface="Calibri"/>
                <a:cs typeface="Calibri"/>
              </a:rPr>
              <a:t> correctos</a:t>
            </a:r>
            <a:endParaRPr lang="en-US">
              <a:ea typeface="Calibri"/>
              <a:cs typeface="Calibri"/>
            </a:endParaRPr>
          </a:p>
          <a:p>
            <a:pPr marL="457200" lvl="1" indent="0">
              <a:buNone/>
            </a:pPr>
            <a:endParaRPr lang="en-US" i="1">
              <a:ea typeface="Calibri"/>
              <a:cs typeface="Calibri"/>
            </a:endParaRPr>
          </a:p>
        </p:txBody>
      </p:sp>
      <p:sp>
        <p:nvSpPr>
          <p:cNvPr id="4" name="Slide Number Placeholder 3">
            <a:extLst>
              <a:ext uri="{FF2B5EF4-FFF2-40B4-BE49-F238E27FC236}">
                <a16:creationId xmlns:a16="http://schemas.microsoft.com/office/drawing/2014/main" id="{424A652F-1082-15FE-1B4E-DD95AC441824}"/>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6" name="TextBox 5">
            <a:extLst>
              <a:ext uri="{FF2B5EF4-FFF2-40B4-BE49-F238E27FC236}">
                <a16:creationId xmlns:a16="http://schemas.microsoft.com/office/drawing/2014/main" id="{2B34BC5A-C8E2-06F2-877E-9652FA7C90FA}"/>
              </a:ext>
            </a:extLst>
          </p:cNvPr>
          <p:cNvSpPr txBox="1"/>
          <p:nvPr/>
        </p:nvSpPr>
        <p:spPr>
          <a:xfrm>
            <a:off x="1533034" y="5902233"/>
            <a:ext cx="34000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ea typeface="Calibri"/>
                <a:cs typeface="Calibri"/>
              </a:rPr>
              <a:t>Solo se incluye en el sitio el área donde se está llevando a cabo la restauración</a:t>
            </a:r>
            <a:endParaRPr lang="en-US">
              <a:ea typeface="Calibri"/>
              <a:cs typeface="Calibri"/>
            </a:endParaRPr>
          </a:p>
        </p:txBody>
      </p:sp>
      <p:grpSp>
        <p:nvGrpSpPr>
          <p:cNvPr id="10" name="Group 9">
            <a:extLst>
              <a:ext uri="{FF2B5EF4-FFF2-40B4-BE49-F238E27FC236}">
                <a16:creationId xmlns:a16="http://schemas.microsoft.com/office/drawing/2014/main" id="{A66B1EB8-33D4-905E-48A5-4BE5B3841C92}"/>
              </a:ext>
            </a:extLst>
          </p:cNvPr>
          <p:cNvGrpSpPr/>
          <p:nvPr/>
        </p:nvGrpSpPr>
        <p:grpSpPr>
          <a:xfrm>
            <a:off x="1651309" y="4333954"/>
            <a:ext cx="3171341" cy="1554336"/>
            <a:chOff x="2643914" y="4985664"/>
            <a:chExt cx="3171341" cy="1554336"/>
          </a:xfrm>
        </p:grpSpPr>
        <p:sp>
          <p:nvSpPr>
            <p:cNvPr id="5" name="Rectangle 4">
              <a:extLst>
                <a:ext uri="{FF2B5EF4-FFF2-40B4-BE49-F238E27FC236}">
                  <a16:creationId xmlns:a16="http://schemas.microsoft.com/office/drawing/2014/main" id="{DD7092F1-D67F-F33C-3096-0AF1B7940816}"/>
                </a:ext>
              </a:extLst>
            </p:cNvPr>
            <p:cNvSpPr/>
            <p:nvPr/>
          </p:nvSpPr>
          <p:spPr>
            <a:xfrm>
              <a:off x="2643914" y="4985664"/>
              <a:ext cx="3171341" cy="15518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err="1">
                  <a:ea typeface="Calibri"/>
                  <a:cs typeface="Calibri"/>
                </a:rPr>
                <a:t>Propiedad</a:t>
              </a:r>
              <a:r>
                <a:rPr lang="en-US">
                  <a:ea typeface="Calibri"/>
                  <a:cs typeface="Calibri"/>
                </a:rPr>
                <a:t> total</a:t>
              </a:r>
            </a:p>
            <a:p>
              <a:endParaRPr lang="en-US">
                <a:ea typeface="Calibri"/>
                <a:cs typeface="Calibri"/>
              </a:endParaRPr>
            </a:p>
            <a:p>
              <a:endParaRPr lang="en-US"/>
            </a:p>
          </p:txBody>
        </p:sp>
        <p:sp>
          <p:nvSpPr>
            <p:cNvPr id="7" name="Isosceles Triangle 6">
              <a:extLst>
                <a:ext uri="{FF2B5EF4-FFF2-40B4-BE49-F238E27FC236}">
                  <a16:creationId xmlns:a16="http://schemas.microsoft.com/office/drawing/2014/main" id="{1DB9C036-6E63-04E1-65E2-A25CE86C02E9}"/>
                </a:ext>
              </a:extLst>
            </p:cNvPr>
            <p:cNvSpPr/>
            <p:nvPr/>
          </p:nvSpPr>
          <p:spPr>
            <a:xfrm>
              <a:off x="3401509" y="5203208"/>
              <a:ext cx="2408290" cy="1336792"/>
            </a:xfrm>
            <a:prstGeom prst="triangle">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ea typeface="Calibri"/>
                  <a:cs typeface="Calibri"/>
                </a:rPr>
                <a:t>Área</a:t>
              </a:r>
              <a:r>
                <a:rPr lang="en-US">
                  <a:ea typeface="Calibri"/>
                  <a:cs typeface="Calibri"/>
                </a:rPr>
                <a:t> </a:t>
              </a:r>
              <a:r>
                <a:rPr lang="en-US" err="1">
                  <a:ea typeface="Calibri"/>
                  <a:cs typeface="Calibri"/>
                </a:rPr>
                <a:t>restaurada</a:t>
              </a:r>
              <a:endParaRPr lang="en-US"/>
            </a:p>
          </p:txBody>
        </p:sp>
      </p:grpSp>
      <p:pic>
        <p:nvPicPr>
          <p:cNvPr id="9" name="Picture 8" descr="A comparison of a dirt road and a dirt road&#10;&#10;AI-generated content may be incorrect.">
            <a:extLst>
              <a:ext uri="{FF2B5EF4-FFF2-40B4-BE49-F238E27FC236}">
                <a16:creationId xmlns:a16="http://schemas.microsoft.com/office/drawing/2014/main" id="{EAB3F5D8-C04B-5B52-DE70-525CEE96E9D4}"/>
              </a:ext>
            </a:extLst>
          </p:cNvPr>
          <p:cNvPicPr>
            <a:picLocks noChangeAspect="1"/>
          </p:cNvPicPr>
          <p:nvPr/>
        </p:nvPicPr>
        <p:blipFill>
          <a:blip r:embed="rId4"/>
          <a:stretch>
            <a:fillRect/>
          </a:stretch>
        </p:blipFill>
        <p:spPr>
          <a:xfrm>
            <a:off x="6634179" y="4243821"/>
            <a:ext cx="3965408" cy="2122070"/>
          </a:xfrm>
          <a:prstGeom prst="rect">
            <a:avLst/>
          </a:prstGeom>
        </p:spPr>
      </p:pic>
    </p:spTree>
    <p:extLst>
      <p:ext uri="{BB962C8B-B14F-4D97-AF65-F5344CB8AC3E}">
        <p14:creationId xmlns:p14="http://schemas.microsoft.com/office/powerpoint/2010/main" val="271245748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B481-2F41-304D-0FB7-1E5D7231B72F}"/>
              </a:ext>
            </a:extLst>
          </p:cNvPr>
          <p:cNvSpPr>
            <a:spLocks noGrp="1"/>
          </p:cNvSpPr>
          <p:nvPr>
            <p:ph type="title"/>
          </p:nvPr>
        </p:nvSpPr>
        <p:spPr>
          <a:xfrm>
            <a:off x="678307" y="142014"/>
            <a:ext cx="11038901" cy="1343924"/>
          </a:xfrm>
        </p:spPr>
        <p:txBody>
          <a:bodyPr/>
          <a:lstStyle/>
          <a:p>
            <a:r>
              <a:rPr lang="en-US" err="1">
                <a:solidFill>
                  <a:srgbClr val="3C8689"/>
                </a:solidFill>
                <a:ea typeface="Calibri Light"/>
                <a:cs typeface="Calibri Light"/>
              </a:rPr>
              <a:t>Recordatorios</a:t>
            </a:r>
            <a:r>
              <a:rPr lang="en-US">
                <a:solidFill>
                  <a:srgbClr val="3C8689"/>
                </a:solidFill>
                <a:ea typeface="Calibri Light"/>
                <a:cs typeface="Calibri Light"/>
              </a:rPr>
              <a:t> de</a:t>
            </a:r>
            <a:r>
              <a:rPr lang="es-ES">
                <a:solidFill>
                  <a:srgbClr val="3C8689"/>
                </a:solidFill>
                <a:ea typeface="Calibri Light"/>
                <a:cs typeface="Calibri Light"/>
              </a:rPr>
              <a:t> Cronograma</a:t>
            </a:r>
            <a:r>
              <a:rPr lang="en-US">
                <a:solidFill>
                  <a:srgbClr val="3C8689"/>
                </a:solidFill>
                <a:ea typeface="Calibri Light"/>
                <a:cs typeface="Calibri Light"/>
              </a:rPr>
              <a:t>: </a:t>
            </a:r>
            <a:r>
              <a:rPr lang="en-US" b="1" err="1">
                <a:solidFill>
                  <a:srgbClr val="3C8689"/>
                </a:solidFill>
                <a:ea typeface="Calibri Light"/>
                <a:cs typeface="Calibri Light"/>
              </a:rPr>
              <a:t>líneas</a:t>
            </a:r>
            <a:r>
              <a:rPr lang="en-US" b="1">
                <a:solidFill>
                  <a:srgbClr val="3C8689"/>
                </a:solidFill>
                <a:ea typeface="Calibri Light"/>
                <a:cs typeface="Calibri Light"/>
              </a:rPr>
              <a:t> base</a:t>
            </a:r>
            <a:r>
              <a:rPr lang="en-US">
                <a:solidFill>
                  <a:srgbClr val="3C8689"/>
                </a:solidFill>
                <a:ea typeface="Calibri Light"/>
                <a:cs typeface="Calibri Light"/>
              </a:rPr>
              <a:t> de </a:t>
            </a:r>
            <a:r>
              <a:rPr lang="en-US" err="1">
                <a:solidFill>
                  <a:srgbClr val="3C8689"/>
                </a:solidFill>
                <a:ea typeface="Calibri Light"/>
                <a:cs typeface="Calibri Light"/>
              </a:rPr>
              <a:t>monitoreo</a:t>
            </a:r>
            <a:r>
              <a:rPr lang="en-US">
                <a:solidFill>
                  <a:srgbClr val="3C8689"/>
                </a:solidFill>
                <a:ea typeface="Calibri Light"/>
                <a:cs typeface="Calibri Light"/>
              </a:rPr>
              <a:t> de </a:t>
            </a:r>
            <a:r>
              <a:rPr lang="en-US" err="1">
                <a:solidFill>
                  <a:srgbClr val="3C8689"/>
                </a:solidFill>
                <a:ea typeface="Calibri Light"/>
                <a:cs typeface="Calibri Light"/>
              </a:rPr>
              <a:t>árboles</a:t>
            </a:r>
            <a:endParaRPr lang="en-US" b="1">
              <a:solidFill>
                <a:srgbClr val="3C8689"/>
              </a:solidFill>
            </a:endParaRPr>
          </a:p>
        </p:txBody>
      </p:sp>
      <p:sp>
        <p:nvSpPr>
          <p:cNvPr id="3" name="Content Placeholder 2">
            <a:extLst>
              <a:ext uri="{FF2B5EF4-FFF2-40B4-BE49-F238E27FC236}">
                <a16:creationId xmlns:a16="http://schemas.microsoft.com/office/drawing/2014/main" id="{2D8C02AB-D397-8561-9112-B82C8AEB920E}"/>
              </a:ext>
            </a:extLst>
          </p:cNvPr>
          <p:cNvSpPr>
            <a:spLocks noGrp="1"/>
          </p:cNvSpPr>
          <p:nvPr>
            <p:ph idx="1"/>
          </p:nvPr>
        </p:nvSpPr>
        <p:spPr>
          <a:xfrm>
            <a:off x="838200" y="1485938"/>
            <a:ext cx="10515600" cy="4351338"/>
          </a:xfrm>
        </p:spPr>
        <p:txBody>
          <a:bodyPr vert="horz" lIns="91440" tIns="45720" rIns="91440" bIns="45720" rtlCol="0" anchor="t">
            <a:normAutofit/>
          </a:bodyPr>
          <a:lstStyle/>
          <a:p>
            <a:r>
              <a:rPr lang="es-ES">
                <a:ea typeface="Calibri"/>
                <a:cs typeface="Calibri"/>
              </a:rPr>
              <a:t>El monitoreo de árboles de referencia debe completarse no más de 6 meses después de que se haya </a:t>
            </a:r>
            <a:r>
              <a:rPr lang="es-ES" i="1">
                <a:ea typeface="Calibri"/>
                <a:cs typeface="Calibri"/>
              </a:rPr>
              <a:t>iniciado</a:t>
            </a:r>
            <a:r>
              <a:rPr lang="es-ES">
                <a:ea typeface="Calibri"/>
                <a:cs typeface="Calibri"/>
              </a:rPr>
              <a:t> la plantación en un sitio</a:t>
            </a:r>
          </a:p>
          <a:p>
            <a:pPr lvl="1"/>
            <a:r>
              <a:rPr lang="es-ES" sz="2000">
                <a:ea typeface="Calibri"/>
                <a:cs typeface="Calibri"/>
              </a:rPr>
              <a:t>Requiere planes de trabajo a </a:t>
            </a:r>
            <a:r>
              <a:rPr lang="es-ES" sz="2000" b="1">
                <a:ea typeface="Calibri"/>
                <a:cs typeface="Calibri"/>
              </a:rPr>
              <a:t>nivel de sitio </a:t>
            </a:r>
            <a:r>
              <a:rPr lang="es-ES" sz="2000">
                <a:ea typeface="Calibri"/>
                <a:cs typeface="Calibri"/>
              </a:rPr>
              <a:t>si la plantación se extiende a lo largo del tiempo
En sitios muy grandes que tardan mucho tiempo en plantarse, el sitio se puede dividir en secciones según la fecha de plantación, y el monitoreo de cada sección debe realizarse a más tardar 6 meses después de que comenzó la siembra en esa sección
Los sitios que solo tienen RNA (sin plantación) deben ser monitoreados dentro de los 6 meses posteriores al establecimiento como máximo</a:t>
            </a:r>
            <a:endParaRPr lang="en-US" sz="2000">
              <a:ea typeface="Calibri"/>
              <a:cs typeface="Calibri"/>
            </a:endParaRPr>
          </a:p>
        </p:txBody>
      </p:sp>
      <p:sp>
        <p:nvSpPr>
          <p:cNvPr id="4" name="Slide Number Placeholder 3">
            <a:extLst>
              <a:ext uri="{FF2B5EF4-FFF2-40B4-BE49-F238E27FC236}">
                <a16:creationId xmlns:a16="http://schemas.microsoft.com/office/drawing/2014/main" id="{3C89F791-8943-4701-A992-A3B229CC0721}"/>
              </a:ext>
            </a:extLst>
          </p:cNvPr>
          <p:cNvSpPr>
            <a:spLocks noGrp="1"/>
          </p:cNvSpPr>
          <p:nvPr>
            <p:ph type="sldNum" sz="quarter" idx="12"/>
          </p:nvPr>
        </p:nvSpPr>
        <p:spPr/>
        <p:txBody>
          <a:bodyPr/>
          <a:lstStyle/>
          <a:p>
            <a:fld id="{330EA680-D336-4FF7-8B7A-9848BB0A1C32}" type="slidenum">
              <a:rPr lang="en-US" smtClean="0"/>
              <a:t>15</a:t>
            </a:fld>
            <a:endParaRPr lang="en-US"/>
          </a:p>
        </p:txBody>
      </p:sp>
      <p:sp>
        <p:nvSpPr>
          <p:cNvPr id="5" name="Rectangle 4">
            <a:extLst>
              <a:ext uri="{FF2B5EF4-FFF2-40B4-BE49-F238E27FC236}">
                <a16:creationId xmlns:a16="http://schemas.microsoft.com/office/drawing/2014/main" id="{64DDACAB-34B4-39AA-F8EE-51831C67EA5C}"/>
              </a:ext>
            </a:extLst>
          </p:cNvPr>
          <p:cNvSpPr/>
          <p:nvPr/>
        </p:nvSpPr>
        <p:spPr>
          <a:xfrm>
            <a:off x="7509582" y="4928871"/>
            <a:ext cx="3191565" cy="16123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D5CAF3-B3A6-A8F7-2771-821F1EAB4ABB}"/>
              </a:ext>
            </a:extLst>
          </p:cNvPr>
          <p:cNvSpPr txBox="1"/>
          <p:nvPr/>
        </p:nvSpPr>
        <p:spPr>
          <a:xfrm>
            <a:off x="6681684" y="4318475"/>
            <a:ext cx="48473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ea typeface="Calibri"/>
                <a:cs typeface="Calibri"/>
              </a:rPr>
              <a:t>Monitoreo por sección en un Sitio de Restauración</a:t>
            </a:r>
            <a:endParaRPr lang="en-US">
              <a:ea typeface="Calibri"/>
              <a:cs typeface="Calibri"/>
            </a:endParaRPr>
          </a:p>
        </p:txBody>
      </p:sp>
      <p:sp>
        <p:nvSpPr>
          <p:cNvPr id="7" name="Rectangle 6">
            <a:extLst>
              <a:ext uri="{FF2B5EF4-FFF2-40B4-BE49-F238E27FC236}">
                <a16:creationId xmlns:a16="http://schemas.microsoft.com/office/drawing/2014/main" id="{172E9420-CC08-A56C-4205-89FFA767A984}"/>
              </a:ext>
            </a:extLst>
          </p:cNvPr>
          <p:cNvSpPr/>
          <p:nvPr/>
        </p:nvSpPr>
        <p:spPr>
          <a:xfrm>
            <a:off x="7512909" y="4923549"/>
            <a:ext cx="1188836" cy="1615939"/>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ea typeface="Calibri"/>
                <a:cs typeface="Calibri"/>
              </a:rPr>
              <a:t>Plantado</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Enero-Febrero</a:t>
            </a:r>
            <a:endParaRPr lang="en-US">
              <a:ea typeface="Calibri"/>
              <a:cs typeface="Calibri"/>
            </a:endParaRPr>
          </a:p>
        </p:txBody>
      </p:sp>
      <p:sp>
        <p:nvSpPr>
          <p:cNvPr id="8" name="Rectangle 7">
            <a:extLst>
              <a:ext uri="{FF2B5EF4-FFF2-40B4-BE49-F238E27FC236}">
                <a16:creationId xmlns:a16="http://schemas.microsoft.com/office/drawing/2014/main" id="{CECDF3AA-284E-8009-3769-D37A3E86CD3B}"/>
              </a:ext>
            </a:extLst>
          </p:cNvPr>
          <p:cNvSpPr/>
          <p:nvPr/>
        </p:nvSpPr>
        <p:spPr>
          <a:xfrm>
            <a:off x="8714785" y="4923549"/>
            <a:ext cx="927652" cy="1615940"/>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ea typeface="Calibri"/>
                <a:cs typeface="Calibri"/>
              </a:rPr>
              <a:t>Plantado</a:t>
            </a:r>
            <a:r>
              <a:rPr lang="en-US">
                <a:ea typeface="Calibri"/>
                <a:cs typeface="Calibri"/>
              </a:rPr>
              <a:t> </a:t>
            </a:r>
            <a:r>
              <a:rPr lang="en-US" err="1">
                <a:ea typeface="Calibri"/>
                <a:cs typeface="Calibri"/>
              </a:rPr>
              <a:t>en</a:t>
            </a:r>
            <a:r>
              <a:rPr lang="en-US">
                <a:ea typeface="Calibri"/>
                <a:cs typeface="Calibri"/>
              </a:rPr>
              <a:t> Mar-</a:t>
            </a:r>
            <a:r>
              <a:rPr lang="en-US" err="1">
                <a:ea typeface="Calibri"/>
                <a:cs typeface="Calibri"/>
              </a:rPr>
              <a:t>Abr</a:t>
            </a:r>
            <a:endParaRPr lang="en-US">
              <a:ea typeface="Calibri"/>
              <a:cs typeface="Calibri"/>
            </a:endParaRPr>
          </a:p>
        </p:txBody>
      </p:sp>
      <p:sp>
        <p:nvSpPr>
          <p:cNvPr id="9" name="TextBox 8">
            <a:extLst>
              <a:ext uri="{FF2B5EF4-FFF2-40B4-BE49-F238E27FC236}">
                <a16:creationId xmlns:a16="http://schemas.microsoft.com/office/drawing/2014/main" id="{3D638A69-2392-E908-C90A-62A1D73B7375}"/>
              </a:ext>
            </a:extLst>
          </p:cNvPr>
          <p:cNvSpPr txBox="1"/>
          <p:nvPr/>
        </p:nvSpPr>
        <p:spPr>
          <a:xfrm>
            <a:off x="9640975" y="5278937"/>
            <a:ext cx="10668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rgbClr val="FFFFFF"/>
                </a:solidFill>
                <a:ea typeface="Calibri"/>
                <a:cs typeface="Calibri"/>
              </a:rPr>
              <a:t>Plantado</a:t>
            </a:r>
            <a:r>
              <a:rPr lang="en-US">
                <a:solidFill>
                  <a:srgbClr val="FFFFFF"/>
                </a:solidFill>
                <a:ea typeface="Calibri"/>
                <a:cs typeface="Calibri"/>
              </a:rPr>
              <a:t> </a:t>
            </a:r>
            <a:r>
              <a:rPr lang="en-US" err="1">
                <a:solidFill>
                  <a:srgbClr val="FFFFFF"/>
                </a:solidFill>
                <a:ea typeface="Calibri"/>
                <a:cs typeface="Calibri"/>
              </a:rPr>
              <a:t>en</a:t>
            </a:r>
            <a:r>
              <a:rPr lang="en-US">
                <a:solidFill>
                  <a:srgbClr val="FFFFFF"/>
                </a:solidFill>
                <a:ea typeface="Calibri"/>
                <a:cs typeface="Calibri"/>
              </a:rPr>
              <a:t> Mayo-Junio</a:t>
            </a:r>
          </a:p>
        </p:txBody>
      </p:sp>
      <p:sp>
        <p:nvSpPr>
          <p:cNvPr id="11" name="Rectangle 10">
            <a:extLst>
              <a:ext uri="{FF2B5EF4-FFF2-40B4-BE49-F238E27FC236}">
                <a16:creationId xmlns:a16="http://schemas.microsoft.com/office/drawing/2014/main" id="{8E56E1F0-EC68-4EE7-1429-0A7D955BE0DC}"/>
              </a:ext>
            </a:extLst>
          </p:cNvPr>
          <p:cNvSpPr/>
          <p:nvPr/>
        </p:nvSpPr>
        <p:spPr>
          <a:xfrm>
            <a:off x="109103" y="5088913"/>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a:ea typeface="Calibri"/>
                <a:cs typeface="Calibri"/>
              </a:rPr>
              <a:t>Sitio 1 - Plantado en Enero</a:t>
            </a:r>
            <a:endParaRPr lang="en-US"/>
          </a:p>
        </p:txBody>
      </p:sp>
      <p:sp>
        <p:nvSpPr>
          <p:cNvPr id="12" name="Rectangle 11">
            <a:extLst>
              <a:ext uri="{FF2B5EF4-FFF2-40B4-BE49-F238E27FC236}">
                <a16:creationId xmlns:a16="http://schemas.microsoft.com/office/drawing/2014/main" id="{EB558563-1C67-DC63-16C9-FEB3C713495B}"/>
              </a:ext>
            </a:extLst>
          </p:cNvPr>
          <p:cNvSpPr/>
          <p:nvPr/>
        </p:nvSpPr>
        <p:spPr>
          <a:xfrm>
            <a:off x="474792" y="5483684"/>
            <a:ext cx="2870447"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Sitio 2 – </a:t>
            </a:r>
            <a:r>
              <a:rPr lang="en-US" err="1">
                <a:ea typeface="Calibri"/>
                <a:cs typeface="Calibri"/>
              </a:rPr>
              <a:t>Plantado</a:t>
            </a:r>
            <a:r>
              <a:rPr lang="en-US">
                <a:ea typeface="Calibri"/>
                <a:cs typeface="Calibri"/>
              </a:rPr>
              <a:t> </a:t>
            </a:r>
            <a:r>
              <a:rPr lang="en-US" err="1">
                <a:ea typeface="Calibri"/>
                <a:cs typeface="Calibri"/>
              </a:rPr>
              <a:t>en</a:t>
            </a:r>
            <a:r>
              <a:rPr lang="en-US">
                <a:ea typeface="Calibri"/>
                <a:cs typeface="Calibri"/>
              </a:rPr>
              <a:t> Marzo</a:t>
            </a:r>
            <a:endParaRPr lang="en-US"/>
          </a:p>
        </p:txBody>
      </p:sp>
      <p:sp>
        <p:nvSpPr>
          <p:cNvPr id="13" name="Rectangle 12">
            <a:extLst>
              <a:ext uri="{FF2B5EF4-FFF2-40B4-BE49-F238E27FC236}">
                <a16:creationId xmlns:a16="http://schemas.microsoft.com/office/drawing/2014/main" id="{0A88DC69-2A45-CC36-0EEF-55F222C870DC}"/>
              </a:ext>
            </a:extLst>
          </p:cNvPr>
          <p:cNvSpPr/>
          <p:nvPr/>
        </p:nvSpPr>
        <p:spPr>
          <a:xfrm>
            <a:off x="1046709" y="5867900"/>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a:ea typeface="Calibri"/>
                <a:cs typeface="Calibri"/>
              </a:rPr>
              <a:t>Sitio 3 - Plantado en Mayo</a:t>
            </a:r>
            <a:endParaRPr lang="en-US"/>
          </a:p>
        </p:txBody>
      </p:sp>
      <p:sp>
        <p:nvSpPr>
          <p:cNvPr id="14" name="Rectangle 13">
            <a:extLst>
              <a:ext uri="{FF2B5EF4-FFF2-40B4-BE49-F238E27FC236}">
                <a16:creationId xmlns:a16="http://schemas.microsoft.com/office/drawing/2014/main" id="{DFC1A58E-6846-84B9-E4BD-3F8DDE519D49}"/>
              </a:ext>
            </a:extLst>
          </p:cNvPr>
          <p:cNvSpPr/>
          <p:nvPr/>
        </p:nvSpPr>
        <p:spPr>
          <a:xfrm>
            <a:off x="2770715" y="5087052"/>
            <a:ext cx="2956591"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a:ea typeface="Calibri"/>
                <a:cs typeface="Calibri"/>
              </a:rPr>
              <a:t>Sitio 1 – Línea base para Junio</a:t>
            </a:r>
            <a:endParaRPr lang="en-US" sz="1600"/>
          </a:p>
        </p:txBody>
      </p:sp>
      <p:sp>
        <p:nvSpPr>
          <p:cNvPr id="15" name="Rectangle 14">
            <a:extLst>
              <a:ext uri="{FF2B5EF4-FFF2-40B4-BE49-F238E27FC236}">
                <a16:creationId xmlns:a16="http://schemas.microsoft.com/office/drawing/2014/main" id="{27F0A93C-F268-871C-F5D8-644F9E0A70ED}"/>
              </a:ext>
            </a:extLst>
          </p:cNvPr>
          <p:cNvSpPr/>
          <p:nvPr/>
        </p:nvSpPr>
        <p:spPr>
          <a:xfrm>
            <a:off x="3339919" y="5481822"/>
            <a:ext cx="3542029"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a:ea typeface="Calibri"/>
                <a:cs typeface="Calibri"/>
              </a:rPr>
              <a:t>Sitio 2 – Línea base para septiembre</a:t>
            </a:r>
            <a:endParaRPr lang="en-US" sz="1600"/>
          </a:p>
        </p:txBody>
      </p:sp>
      <p:sp>
        <p:nvSpPr>
          <p:cNvPr id="16" name="Rectangle 15">
            <a:extLst>
              <a:ext uri="{FF2B5EF4-FFF2-40B4-BE49-F238E27FC236}">
                <a16:creationId xmlns:a16="http://schemas.microsoft.com/office/drawing/2014/main" id="{1D137C2F-7EFA-6DDA-29CB-91E281A918CE}"/>
              </a:ext>
            </a:extLst>
          </p:cNvPr>
          <p:cNvSpPr/>
          <p:nvPr/>
        </p:nvSpPr>
        <p:spPr>
          <a:xfrm>
            <a:off x="3726681" y="5878588"/>
            <a:ext cx="3439810"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a:ea typeface="Calibri"/>
                <a:cs typeface="Calibri"/>
              </a:rPr>
              <a:t>Sitio 3 – Línea base para noviembre</a:t>
            </a:r>
            <a:endParaRPr lang="en-US" sz="1600"/>
          </a:p>
        </p:txBody>
      </p:sp>
    </p:spTree>
    <p:extLst>
      <p:ext uri="{BB962C8B-B14F-4D97-AF65-F5344CB8AC3E}">
        <p14:creationId xmlns:p14="http://schemas.microsoft.com/office/powerpoint/2010/main" val="71313116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B481-2F41-304D-0FB7-1E5D7231B72F}"/>
              </a:ext>
            </a:extLst>
          </p:cNvPr>
          <p:cNvSpPr>
            <a:spLocks noGrp="1"/>
          </p:cNvSpPr>
          <p:nvPr>
            <p:ph type="title"/>
          </p:nvPr>
        </p:nvSpPr>
        <p:spPr>
          <a:xfrm>
            <a:off x="581140" y="365125"/>
            <a:ext cx="11268419" cy="1353104"/>
          </a:xfrm>
        </p:spPr>
        <p:txBody>
          <a:bodyPr/>
          <a:lstStyle/>
          <a:p>
            <a:r>
              <a:rPr lang="es-ES">
                <a:solidFill>
                  <a:srgbClr val="3C8689"/>
                </a:solidFill>
                <a:ea typeface="Calibri Light"/>
                <a:cs typeface="Calibri Light"/>
              </a:rPr>
              <a:t>Recordatorios de Cronograma: monitoreo de árboles en</a:t>
            </a:r>
            <a:r>
              <a:rPr lang="es-ES" b="1">
                <a:solidFill>
                  <a:srgbClr val="3C8689"/>
                </a:solidFill>
                <a:ea typeface="Calibri Light"/>
                <a:cs typeface="Calibri Light"/>
              </a:rPr>
              <a:t> el año 2.5</a:t>
            </a:r>
            <a:endParaRPr lang="en-US" b="1">
              <a:solidFill>
                <a:srgbClr val="3C8689"/>
              </a:solidFill>
            </a:endParaRPr>
          </a:p>
        </p:txBody>
      </p:sp>
      <p:sp>
        <p:nvSpPr>
          <p:cNvPr id="3" name="Content Placeholder 2">
            <a:extLst>
              <a:ext uri="{FF2B5EF4-FFF2-40B4-BE49-F238E27FC236}">
                <a16:creationId xmlns:a16="http://schemas.microsoft.com/office/drawing/2014/main" id="{2D8C02AB-D397-8561-9112-B82C8AEB920E}"/>
              </a:ext>
            </a:extLst>
          </p:cNvPr>
          <p:cNvSpPr>
            <a:spLocks noGrp="1"/>
          </p:cNvSpPr>
          <p:nvPr>
            <p:ph idx="1"/>
          </p:nvPr>
        </p:nvSpPr>
        <p:spPr>
          <a:xfrm>
            <a:off x="779295" y="1580339"/>
            <a:ext cx="10515600" cy="4351338"/>
          </a:xfrm>
        </p:spPr>
        <p:txBody>
          <a:bodyPr vert="horz" lIns="91440" tIns="45720" rIns="91440" bIns="45720" rtlCol="0" anchor="t">
            <a:normAutofit/>
          </a:bodyPr>
          <a:lstStyle/>
          <a:p>
            <a:r>
              <a:rPr lang="es-ES">
                <a:ea typeface="Calibri"/>
                <a:cs typeface="Calibri"/>
              </a:rPr>
              <a:t>El monitoreo de árboles del año 2.5 debe completarse 30 meses después de que </a:t>
            </a:r>
            <a:r>
              <a:rPr lang="es-ES" b="1">
                <a:ea typeface="Calibri"/>
                <a:cs typeface="Calibri"/>
              </a:rPr>
              <a:t>se inició </a:t>
            </a:r>
            <a:r>
              <a:rPr lang="es-ES">
                <a:ea typeface="Calibri"/>
                <a:cs typeface="Calibri"/>
              </a:rPr>
              <a:t>la plantación en un sitio</a:t>
            </a:r>
          </a:p>
          <a:p>
            <a:pPr lvl="1"/>
            <a:r>
              <a:rPr lang="es-ES" sz="2200">
                <a:ea typeface="Calibri"/>
                <a:cs typeface="Calibri"/>
              </a:rPr>
              <a:t>Requiere planes de trabajo a </a:t>
            </a:r>
            <a:r>
              <a:rPr lang="es-ES" sz="2200" b="1">
                <a:ea typeface="Calibri"/>
                <a:cs typeface="Calibri"/>
              </a:rPr>
              <a:t>nivel de sitio </a:t>
            </a:r>
            <a:r>
              <a:rPr lang="es-ES" sz="2200">
                <a:ea typeface="Calibri"/>
                <a:cs typeface="Calibri"/>
              </a:rPr>
              <a:t>si la plantación se extiende a lo largo del tiempo
En sitios muy grandes que tardaron mucho tiempo en plantarse, el sitio se puede dividir en secciones según la fecha de plantación, y el monitoreo de cada sección debe realizarse en función de cuándo comenzó la siembra en esa sección
Los sitios que solo tienen RNA (sin plantación) deben ser monitoreados 30 meses después del establecimiento</a:t>
            </a:r>
            <a:endParaRPr lang="en-US" sz="2200">
              <a:ea typeface="Calibri"/>
              <a:cs typeface="Calibri"/>
            </a:endParaRPr>
          </a:p>
        </p:txBody>
      </p:sp>
      <p:sp>
        <p:nvSpPr>
          <p:cNvPr id="4" name="Slide Number Placeholder 3">
            <a:extLst>
              <a:ext uri="{FF2B5EF4-FFF2-40B4-BE49-F238E27FC236}">
                <a16:creationId xmlns:a16="http://schemas.microsoft.com/office/drawing/2014/main" id="{3C89F791-8943-4701-A992-A3B229CC0721}"/>
              </a:ext>
            </a:extLst>
          </p:cNvPr>
          <p:cNvSpPr>
            <a:spLocks noGrp="1"/>
          </p:cNvSpPr>
          <p:nvPr>
            <p:ph type="sldNum" sz="quarter" idx="12"/>
          </p:nvPr>
        </p:nvSpPr>
        <p:spPr/>
        <p:txBody>
          <a:bodyPr/>
          <a:lstStyle/>
          <a:p>
            <a:fld id="{330EA680-D336-4FF7-8B7A-9848BB0A1C32}" type="slidenum">
              <a:rPr lang="en-US" smtClean="0"/>
              <a:t>16</a:t>
            </a:fld>
            <a:endParaRPr lang="en-US"/>
          </a:p>
        </p:txBody>
      </p:sp>
      <p:sp>
        <p:nvSpPr>
          <p:cNvPr id="5" name="Rectangle 4">
            <a:extLst>
              <a:ext uri="{FF2B5EF4-FFF2-40B4-BE49-F238E27FC236}">
                <a16:creationId xmlns:a16="http://schemas.microsoft.com/office/drawing/2014/main" id="{64DDACAB-34B4-39AA-F8EE-51831C67EA5C}"/>
              </a:ext>
            </a:extLst>
          </p:cNvPr>
          <p:cNvSpPr/>
          <p:nvPr/>
        </p:nvSpPr>
        <p:spPr>
          <a:xfrm>
            <a:off x="8479492" y="4882967"/>
            <a:ext cx="3191565" cy="16123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Rectangle 6">
            <a:extLst>
              <a:ext uri="{FF2B5EF4-FFF2-40B4-BE49-F238E27FC236}">
                <a16:creationId xmlns:a16="http://schemas.microsoft.com/office/drawing/2014/main" id="{172E9420-CC08-A56C-4205-89FFA767A984}"/>
              </a:ext>
            </a:extLst>
          </p:cNvPr>
          <p:cNvSpPr/>
          <p:nvPr/>
        </p:nvSpPr>
        <p:spPr>
          <a:xfrm>
            <a:off x="8408478" y="4886938"/>
            <a:ext cx="1188836" cy="1615939"/>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err="1">
                <a:ea typeface="Calibri"/>
                <a:cs typeface="Calibri"/>
              </a:rPr>
              <a:t>Plantado</a:t>
            </a:r>
            <a:r>
              <a:rPr lang="en-US" sz="1600">
                <a:ea typeface="Calibri"/>
                <a:cs typeface="Calibri"/>
              </a:rPr>
              <a:t> </a:t>
            </a:r>
            <a:r>
              <a:rPr lang="en-US" sz="1600" err="1">
                <a:ea typeface="Calibri"/>
                <a:cs typeface="Calibri"/>
              </a:rPr>
              <a:t>en</a:t>
            </a:r>
            <a:r>
              <a:rPr lang="en-US" sz="1600">
                <a:ea typeface="Calibri"/>
                <a:cs typeface="Calibri"/>
              </a:rPr>
              <a:t> </a:t>
            </a:r>
            <a:r>
              <a:rPr lang="en-US" sz="1600" err="1">
                <a:ea typeface="Calibri"/>
                <a:cs typeface="Calibri"/>
              </a:rPr>
              <a:t>Enero-Febrero</a:t>
            </a:r>
            <a:endParaRPr lang="en-US" sz="1600" err="1"/>
          </a:p>
        </p:txBody>
      </p:sp>
      <p:sp>
        <p:nvSpPr>
          <p:cNvPr id="8" name="Rectangle 7">
            <a:extLst>
              <a:ext uri="{FF2B5EF4-FFF2-40B4-BE49-F238E27FC236}">
                <a16:creationId xmlns:a16="http://schemas.microsoft.com/office/drawing/2014/main" id="{CECDF3AA-284E-8009-3769-D37A3E86CD3B}"/>
              </a:ext>
            </a:extLst>
          </p:cNvPr>
          <p:cNvSpPr/>
          <p:nvPr/>
        </p:nvSpPr>
        <p:spPr>
          <a:xfrm>
            <a:off x="9610354" y="4912618"/>
            <a:ext cx="927652" cy="1590260"/>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err="1">
                <a:ea typeface="Calibri"/>
                <a:cs typeface="Calibri"/>
              </a:rPr>
              <a:t>Plantado</a:t>
            </a:r>
            <a:r>
              <a:rPr lang="en-US" sz="1600">
                <a:ea typeface="Calibri"/>
                <a:cs typeface="Calibri"/>
              </a:rPr>
              <a:t> </a:t>
            </a:r>
            <a:r>
              <a:rPr lang="en-US" sz="1600" err="1">
                <a:ea typeface="Calibri"/>
                <a:cs typeface="Calibri"/>
              </a:rPr>
              <a:t>en</a:t>
            </a:r>
            <a:r>
              <a:rPr lang="en-US" sz="1600">
                <a:ea typeface="Calibri"/>
                <a:cs typeface="Calibri"/>
              </a:rPr>
              <a:t> Mar-</a:t>
            </a:r>
            <a:r>
              <a:rPr lang="en-US" sz="1600" err="1">
                <a:ea typeface="Calibri"/>
                <a:cs typeface="Calibri"/>
              </a:rPr>
              <a:t>Abr</a:t>
            </a:r>
            <a:endParaRPr lang="en-US" sz="1600">
              <a:ea typeface="Calibri"/>
              <a:cs typeface="Calibri"/>
            </a:endParaRPr>
          </a:p>
        </p:txBody>
      </p:sp>
      <p:sp>
        <p:nvSpPr>
          <p:cNvPr id="9" name="TextBox 8">
            <a:extLst>
              <a:ext uri="{FF2B5EF4-FFF2-40B4-BE49-F238E27FC236}">
                <a16:creationId xmlns:a16="http://schemas.microsoft.com/office/drawing/2014/main" id="{3D638A69-2392-E908-C90A-62A1D73B7375}"/>
              </a:ext>
            </a:extLst>
          </p:cNvPr>
          <p:cNvSpPr txBox="1"/>
          <p:nvPr/>
        </p:nvSpPr>
        <p:spPr>
          <a:xfrm>
            <a:off x="10536544" y="5242326"/>
            <a:ext cx="10668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rgbClr val="FFFFFF"/>
                </a:solidFill>
                <a:ea typeface="Calibri"/>
                <a:cs typeface="Calibri"/>
              </a:rPr>
              <a:t>Plantado</a:t>
            </a:r>
            <a:r>
              <a:rPr lang="en-US">
                <a:solidFill>
                  <a:srgbClr val="FFFFFF"/>
                </a:solidFill>
                <a:ea typeface="Calibri"/>
                <a:cs typeface="Calibri"/>
              </a:rPr>
              <a:t> </a:t>
            </a:r>
            <a:r>
              <a:rPr lang="en-US" err="1">
                <a:solidFill>
                  <a:srgbClr val="FFFFFF"/>
                </a:solidFill>
                <a:ea typeface="Calibri"/>
                <a:cs typeface="Calibri"/>
              </a:rPr>
              <a:t>en</a:t>
            </a:r>
            <a:r>
              <a:rPr lang="en-US">
                <a:solidFill>
                  <a:srgbClr val="FFFFFF"/>
                </a:solidFill>
                <a:ea typeface="Calibri"/>
                <a:cs typeface="Calibri"/>
              </a:rPr>
              <a:t> Mayo-Junio</a:t>
            </a:r>
          </a:p>
        </p:txBody>
      </p:sp>
      <p:sp>
        <p:nvSpPr>
          <p:cNvPr id="11" name="Rectangle 10">
            <a:extLst>
              <a:ext uri="{FF2B5EF4-FFF2-40B4-BE49-F238E27FC236}">
                <a16:creationId xmlns:a16="http://schemas.microsoft.com/office/drawing/2014/main" id="{2B23F91D-0BD8-07FD-5F6E-7FBD9C7E71A6}"/>
              </a:ext>
            </a:extLst>
          </p:cNvPr>
          <p:cNvSpPr/>
          <p:nvPr/>
        </p:nvSpPr>
        <p:spPr>
          <a:xfrm>
            <a:off x="210091" y="5162359"/>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ea typeface="Calibri"/>
                <a:cs typeface="Calibri"/>
              </a:rPr>
              <a:t>Sitio 1 - Plantado en Enero de 2024</a:t>
            </a:r>
            <a:endParaRPr lang="en-US" sz="1200"/>
          </a:p>
        </p:txBody>
      </p:sp>
      <p:sp>
        <p:nvSpPr>
          <p:cNvPr id="14" name="Rectangle 13">
            <a:extLst>
              <a:ext uri="{FF2B5EF4-FFF2-40B4-BE49-F238E27FC236}">
                <a16:creationId xmlns:a16="http://schemas.microsoft.com/office/drawing/2014/main" id="{EC8E2026-2F50-0E76-80A6-1012B0123F2F}"/>
              </a:ext>
            </a:extLst>
          </p:cNvPr>
          <p:cNvSpPr/>
          <p:nvPr/>
        </p:nvSpPr>
        <p:spPr>
          <a:xfrm>
            <a:off x="779295" y="5557130"/>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ea typeface="Calibri"/>
                <a:cs typeface="Calibri"/>
              </a:rPr>
              <a:t>Sitio 2 - Plantado en Marzo de 2024</a:t>
            </a:r>
            <a:endParaRPr lang="en-US" sz="1200"/>
          </a:p>
        </p:txBody>
      </p:sp>
      <p:sp>
        <p:nvSpPr>
          <p:cNvPr id="16" name="Rectangle 15">
            <a:extLst>
              <a:ext uri="{FF2B5EF4-FFF2-40B4-BE49-F238E27FC236}">
                <a16:creationId xmlns:a16="http://schemas.microsoft.com/office/drawing/2014/main" id="{A73263C3-D03B-B912-107B-31F6DF9C4981}"/>
              </a:ext>
            </a:extLst>
          </p:cNvPr>
          <p:cNvSpPr/>
          <p:nvPr/>
        </p:nvSpPr>
        <p:spPr>
          <a:xfrm>
            <a:off x="1376041" y="5951901"/>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ea typeface="Calibri"/>
                <a:cs typeface="Calibri"/>
              </a:rPr>
              <a:t>Sitio 3 - Plantado en Mayo de 2024</a:t>
            </a:r>
            <a:endParaRPr lang="en-US" sz="1200"/>
          </a:p>
        </p:txBody>
      </p:sp>
      <p:sp>
        <p:nvSpPr>
          <p:cNvPr id="18" name="Rectangle 17">
            <a:extLst>
              <a:ext uri="{FF2B5EF4-FFF2-40B4-BE49-F238E27FC236}">
                <a16:creationId xmlns:a16="http://schemas.microsoft.com/office/drawing/2014/main" id="{0E887EA1-DB47-9977-098A-E7DBACB0D6BA}"/>
              </a:ext>
            </a:extLst>
          </p:cNvPr>
          <p:cNvSpPr/>
          <p:nvPr/>
        </p:nvSpPr>
        <p:spPr>
          <a:xfrm>
            <a:off x="2871703" y="5160498"/>
            <a:ext cx="4030735"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ea typeface="Calibri"/>
                <a:cs typeface="Calibri"/>
              </a:rPr>
              <a:t>Sitio 1 – monitoreo Y2.5 previsto para Junio de 2026</a:t>
            </a:r>
            <a:endParaRPr lang="en-US" sz="1200"/>
          </a:p>
        </p:txBody>
      </p:sp>
      <p:sp>
        <p:nvSpPr>
          <p:cNvPr id="20" name="Rectangle 19">
            <a:extLst>
              <a:ext uri="{FF2B5EF4-FFF2-40B4-BE49-F238E27FC236}">
                <a16:creationId xmlns:a16="http://schemas.microsoft.com/office/drawing/2014/main" id="{7C85D940-D10F-8F38-505A-9AAAF8C846AE}"/>
              </a:ext>
            </a:extLst>
          </p:cNvPr>
          <p:cNvSpPr/>
          <p:nvPr/>
        </p:nvSpPr>
        <p:spPr>
          <a:xfrm>
            <a:off x="3440907" y="5555268"/>
            <a:ext cx="4223530"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ea typeface="Calibri"/>
                <a:cs typeface="Calibri"/>
              </a:rPr>
              <a:t>Sitio 2 – Monitoreo Y2.5 previsto para Septiembre de 2026</a:t>
            </a:r>
            <a:endParaRPr lang="en-US" sz="1200"/>
          </a:p>
        </p:txBody>
      </p:sp>
      <p:sp>
        <p:nvSpPr>
          <p:cNvPr id="22" name="Rectangle 21">
            <a:extLst>
              <a:ext uri="{FF2B5EF4-FFF2-40B4-BE49-F238E27FC236}">
                <a16:creationId xmlns:a16="http://schemas.microsoft.com/office/drawing/2014/main" id="{6863508A-E9B9-E0CA-0D48-CB54936E5773}"/>
              </a:ext>
            </a:extLst>
          </p:cNvPr>
          <p:cNvSpPr/>
          <p:nvPr/>
        </p:nvSpPr>
        <p:spPr>
          <a:xfrm>
            <a:off x="4037653" y="5950038"/>
            <a:ext cx="4260253" cy="415128"/>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ea typeface="Calibri"/>
                <a:cs typeface="Calibri"/>
              </a:rPr>
              <a:t>Sitio 3 – Monitoreo Y2.5 previsto para Noviembre de 2026</a:t>
            </a:r>
            <a:endParaRPr lang="en-US" sz="1200"/>
          </a:p>
        </p:txBody>
      </p:sp>
      <p:sp>
        <p:nvSpPr>
          <p:cNvPr id="12" name="TextBox 11">
            <a:extLst>
              <a:ext uri="{FF2B5EF4-FFF2-40B4-BE49-F238E27FC236}">
                <a16:creationId xmlns:a16="http://schemas.microsoft.com/office/drawing/2014/main" id="{D9A9B27A-8B23-6156-AE45-63799AB7F56D}"/>
              </a:ext>
            </a:extLst>
          </p:cNvPr>
          <p:cNvSpPr txBox="1"/>
          <p:nvPr/>
        </p:nvSpPr>
        <p:spPr>
          <a:xfrm>
            <a:off x="8060177" y="4323868"/>
            <a:ext cx="38344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a:ea typeface="Calibri"/>
                <a:cs typeface="Calibri"/>
              </a:rPr>
              <a:t>Monitoreo por sección en un Sitio de Restauración</a:t>
            </a:r>
            <a:endParaRPr lang="en-US" sz="1600">
              <a:ea typeface="Calibri"/>
              <a:cs typeface="Calibri"/>
            </a:endParaRPr>
          </a:p>
        </p:txBody>
      </p:sp>
    </p:spTree>
    <p:extLst>
      <p:ext uri="{BB962C8B-B14F-4D97-AF65-F5344CB8AC3E}">
        <p14:creationId xmlns:p14="http://schemas.microsoft.com/office/powerpoint/2010/main" val="3193438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BFC1-5EFE-994C-F969-8E20496C09E7}"/>
              </a:ext>
            </a:extLst>
          </p:cNvPr>
          <p:cNvSpPr>
            <a:spLocks noGrp="1"/>
          </p:cNvSpPr>
          <p:nvPr>
            <p:ph type="title"/>
          </p:nvPr>
        </p:nvSpPr>
        <p:spPr/>
        <p:txBody>
          <a:bodyPr/>
          <a:lstStyle/>
          <a:p>
            <a:r>
              <a:rPr lang="es-ES">
                <a:solidFill>
                  <a:srgbClr val="3C8689"/>
                </a:solidFill>
                <a:ea typeface="Calibri Light"/>
                <a:cs typeface="Calibri Light"/>
              </a:rPr>
              <a:t>Recordatorios de Cronograma: datos socioeconómicos</a:t>
            </a:r>
            <a:endParaRPr lang="en-US">
              <a:solidFill>
                <a:srgbClr val="3C8689"/>
              </a:solidFill>
            </a:endParaRPr>
          </a:p>
        </p:txBody>
      </p:sp>
      <p:sp>
        <p:nvSpPr>
          <p:cNvPr id="3" name="Content Placeholder 2">
            <a:extLst>
              <a:ext uri="{FF2B5EF4-FFF2-40B4-BE49-F238E27FC236}">
                <a16:creationId xmlns:a16="http://schemas.microsoft.com/office/drawing/2014/main" id="{B44B4581-E1A8-B44A-FC85-8952BF28AA43}"/>
              </a:ext>
            </a:extLst>
          </p:cNvPr>
          <p:cNvSpPr>
            <a:spLocks noGrp="1"/>
          </p:cNvSpPr>
          <p:nvPr>
            <p:ph idx="1"/>
          </p:nvPr>
        </p:nvSpPr>
        <p:spPr>
          <a:xfrm>
            <a:off x="838200" y="1825625"/>
            <a:ext cx="5660554" cy="4351338"/>
          </a:xfrm>
        </p:spPr>
        <p:txBody>
          <a:bodyPr vert="horz" lIns="91440" tIns="45720" rIns="91440" bIns="45720" rtlCol="0" anchor="t">
            <a:normAutofit lnSpcReduction="10000"/>
          </a:bodyPr>
          <a:lstStyle/>
          <a:p>
            <a:r>
              <a:rPr lang="es-ES">
                <a:ea typeface="Calibri"/>
                <a:cs typeface="Calibri"/>
              </a:rPr>
              <a:t>Datos de personas-días trabajados</a:t>
            </a:r>
          </a:p>
          <a:p>
            <a:pPr lvl="1"/>
            <a:r>
              <a:rPr lang="es-ES">
                <a:ea typeface="Calibri"/>
                <a:cs typeface="Calibri"/>
              </a:rPr>
              <a:t>Cargado en el IMP </a:t>
            </a:r>
            <a:r>
              <a:rPr lang="es-ES" b="1">
                <a:ea typeface="Calibri"/>
                <a:cs typeface="Calibri"/>
              </a:rPr>
              <a:t>cada trimestre </a:t>
            </a:r>
            <a:r>
              <a:rPr lang="es-ES">
                <a:ea typeface="Calibri"/>
                <a:cs typeface="Calibri"/>
              </a:rPr>
              <a:t>cubriendo todo el trabajo que ocurrió durante el trimestre, incluyendo plantación, mantenimiento, monitoreo, </a:t>
            </a:r>
            <a:r>
              <a:rPr lang="es-ES" err="1">
                <a:ea typeface="Calibri"/>
                <a:cs typeface="Calibri"/>
              </a:rPr>
              <a:t>etc</a:t>
            </a:r>
            <a:endParaRPr lang="es-ES">
              <a:ea typeface="Calibri"/>
              <a:cs typeface="Calibri"/>
            </a:endParaRPr>
          </a:p>
          <a:p>
            <a:pPr>
              <a:buFont typeface="Courier New" panose="020B0604020202020204" pitchFamily="34" charset="0"/>
              <a:buChar char="o"/>
            </a:pPr>
            <a:r>
              <a:rPr lang="es-ES">
                <a:ea typeface="Calibri"/>
                <a:cs typeface="Calibri"/>
              </a:rPr>
              <a:t>Datos de los beneficiarios socioeconómicos</a:t>
            </a:r>
          </a:p>
          <a:p>
            <a:pPr lvl="1"/>
            <a:r>
              <a:rPr lang="es-ES">
                <a:ea typeface="Calibri"/>
                <a:cs typeface="Calibri"/>
              </a:rPr>
              <a:t>Se carga en el IMP </a:t>
            </a:r>
            <a:r>
              <a:rPr lang="es-ES" b="1">
                <a:ea typeface="Calibri"/>
                <a:cs typeface="Calibri"/>
              </a:rPr>
              <a:t>una vez al año </a:t>
            </a:r>
            <a:r>
              <a:rPr lang="es-ES">
                <a:ea typeface="Calibri"/>
                <a:cs typeface="Calibri"/>
              </a:rPr>
              <a:t>como parte de los informes del cuarto trimestre (que se publican en enero). Los datos son para todo el año</a:t>
            </a:r>
            <a:endParaRPr lang="en-US">
              <a:ea typeface="Calibri"/>
              <a:cs typeface="Calibri"/>
            </a:endParaRPr>
          </a:p>
        </p:txBody>
      </p:sp>
      <p:sp>
        <p:nvSpPr>
          <p:cNvPr id="4" name="Slide Number Placeholder 3">
            <a:extLst>
              <a:ext uri="{FF2B5EF4-FFF2-40B4-BE49-F238E27FC236}">
                <a16:creationId xmlns:a16="http://schemas.microsoft.com/office/drawing/2014/main" id="{F6F654DD-4793-48FD-C181-E2EA968D9C41}"/>
              </a:ext>
            </a:extLst>
          </p:cNvPr>
          <p:cNvSpPr>
            <a:spLocks noGrp="1"/>
          </p:cNvSpPr>
          <p:nvPr>
            <p:ph type="sldNum" sz="quarter" idx="12"/>
          </p:nvPr>
        </p:nvSpPr>
        <p:spPr/>
        <p:txBody>
          <a:bodyPr/>
          <a:lstStyle/>
          <a:p>
            <a:fld id="{330EA680-D336-4FF7-8B7A-9848BB0A1C32}" type="slidenum">
              <a:rPr lang="en-US" smtClean="0"/>
              <a:t>17</a:t>
            </a:fld>
            <a:endParaRPr lang="en-US"/>
          </a:p>
        </p:txBody>
      </p:sp>
      <p:pic>
        <p:nvPicPr>
          <p:cNvPr id="7" name="Picture 6">
            <a:extLst>
              <a:ext uri="{FF2B5EF4-FFF2-40B4-BE49-F238E27FC236}">
                <a16:creationId xmlns:a16="http://schemas.microsoft.com/office/drawing/2014/main" id="{606030D0-0890-965F-3CD2-AD93DEBD00A7}"/>
              </a:ext>
            </a:extLst>
          </p:cNvPr>
          <p:cNvPicPr>
            <a:picLocks noChangeAspect="1"/>
          </p:cNvPicPr>
          <p:nvPr/>
        </p:nvPicPr>
        <p:blipFill>
          <a:blip r:embed="rId3"/>
          <a:stretch>
            <a:fillRect/>
          </a:stretch>
        </p:blipFill>
        <p:spPr>
          <a:xfrm>
            <a:off x="7503302" y="4097785"/>
            <a:ext cx="3014702" cy="613655"/>
          </a:xfrm>
          <a:prstGeom prst="rect">
            <a:avLst/>
          </a:prstGeom>
        </p:spPr>
      </p:pic>
      <p:pic>
        <p:nvPicPr>
          <p:cNvPr id="8" name="Picture 7">
            <a:extLst>
              <a:ext uri="{FF2B5EF4-FFF2-40B4-BE49-F238E27FC236}">
                <a16:creationId xmlns:a16="http://schemas.microsoft.com/office/drawing/2014/main" id="{E4CEBFB7-8C74-A81C-8D63-DEC0EF99D466}"/>
              </a:ext>
            </a:extLst>
          </p:cNvPr>
          <p:cNvPicPr>
            <a:picLocks noChangeAspect="1"/>
          </p:cNvPicPr>
          <p:nvPr/>
        </p:nvPicPr>
        <p:blipFill>
          <a:blip r:embed="rId4"/>
          <a:stretch>
            <a:fillRect/>
          </a:stretch>
        </p:blipFill>
        <p:spPr>
          <a:xfrm>
            <a:off x="8294867" y="4711440"/>
            <a:ext cx="1431572" cy="1886787"/>
          </a:xfrm>
          <a:prstGeom prst="rect">
            <a:avLst/>
          </a:prstGeom>
        </p:spPr>
      </p:pic>
      <p:pic>
        <p:nvPicPr>
          <p:cNvPr id="9" name="Picture 8">
            <a:extLst>
              <a:ext uri="{FF2B5EF4-FFF2-40B4-BE49-F238E27FC236}">
                <a16:creationId xmlns:a16="http://schemas.microsoft.com/office/drawing/2014/main" id="{F000B883-169F-C1D9-911B-396DAB671149}"/>
              </a:ext>
            </a:extLst>
          </p:cNvPr>
          <p:cNvPicPr>
            <a:picLocks noChangeAspect="1"/>
          </p:cNvPicPr>
          <p:nvPr/>
        </p:nvPicPr>
        <p:blipFill>
          <a:blip r:embed="rId5"/>
          <a:stretch>
            <a:fillRect/>
          </a:stretch>
        </p:blipFill>
        <p:spPr>
          <a:xfrm>
            <a:off x="7118566" y="1721709"/>
            <a:ext cx="1492034" cy="2242704"/>
          </a:xfrm>
          <a:prstGeom prst="rect">
            <a:avLst/>
          </a:prstGeom>
        </p:spPr>
      </p:pic>
      <p:pic>
        <p:nvPicPr>
          <p:cNvPr id="10" name="Picture 9">
            <a:extLst>
              <a:ext uri="{FF2B5EF4-FFF2-40B4-BE49-F238E27FC236}">
                <a16:creationId xmlns:a16="http://schemas.microsoft.com/office/drawing/2014/main" id="{B7AC58AD-6925-FCFC-2012-91C9BD21867A}"/>
              </a:ext>
            </a:extLst>
          </p:cNvPr>
          <p:cNvPicPr>
            <a:picLocks noChangeAspect="1"/>
          </p:cNvPicPr>
          <p:nvPr/>
        </p:nvPicPr>
        <p:blipFill>
          <a:blip r:embed="rId6"/>
          <a:stretch>
            <a:fillRect/>
          </a:stretch>
        </p:blipFill>
        <p:spPr>
          <a:xfrm>
            <a:off x="8804158" y="1690688"/>
            <a:ext cx="1634741" cy="2242704"/>
          </a:xfrm>
          <a:prstGeom prst="rect">
            <a:avLst/>
          </a:prstGeom>
        </p:spPr>
      </p:pic>
      <p:sp>
        <p:nvSpPr>
          <p:cNvPr id="11" name="TextBox 10">
            <a:extLst>
              <a:ext uri="{FF2B5EF4-FFF2-40B4-BE49-F238E27FC236}">
                <a16:creationId xmlns:a16="http://schemas.microsoft.com/office/drawing/2014/main" id="{63C0EDC8-3E13-6BBD-0032-FF4B9450E21C}"/>
              </a:ext>
            </a:extLst>
          </p:cNvPr>
          <p:cNvSpPr txBox="1"/>
          <p:nvPr/>
        </p:nvSpPr>
        <p:spPr>
          <a:xfrm>
            <a:off x="6498754" y="1393534"/>
            <a:ext cx="2197249" cy="276999"/>
          </a:xfrm>
          <a:prstGeom prst="rect">
            <a:avLst/>
          </a:prstGeom>
          <a:noFill/>
        </p:spPr>
        <p:txBody>
          <a:bodyPr wrap="square">
            <a:spAutoFit/>
          </a:bodyPr>
          <a:lstStyle>
            <a:defPPr>
              <a:defRPr lang="en-US"/>
            </a:defPPr>
            <a:lvl2pPr lvl="1">
              <a:defRPr sz="1200" b="1">
                <a:latin typeface="Proxima Nova Lt"/>
              </a:defRPr>
            </a:lvl2pPr>
          </a:lstStyle>
          <a:p>
            <a:pPr lvl="1"/>
            <a:r>
              <a:rPr lang="en-US"/>
              <a:t>Project level Workdays</a:t>
            </a:r>
          </a:p>
        </p:txBody>
      </p:sp>
      <p:sp>
        <p:nvSpPr>
          <p:cNvPr id="12" name="TextBox 11">
            <a:extLst>
              <a:ext uri="{FF2B5EF4-FFF2-40B4-BE49-F238E27FC236}">
                <a16:creationId xmlns:a16="http://schemas.microsoft.com/office/drawing/2014/main" id="{FCA77051-4D8A-50CB-62A5-1572612071A0}"/>
              </a:ext>
            </a:extLst>
          </p:cNvPr>
          <p:cNvSpPr txBox="1"/>
          <p:nvPr/>
        </p:nvSpPr>
        <p:spPr>
          <a:xfrm>
            <a:off x="8610600" y="1381055"/>
            <a:ext cx="2024149" cy="276999"/>
          </a:xfrm>
          <a:prstGeom prst="rect">
            <a:avLst/>
          </a:prstGeom>
          <a:noFill/>
        </p:spPr>
        <p:txBody>
          <a:bodyPr wrap="square">
            <a:spAutoFit/>
          </a:bodyPr>
          <a:lstStyle/>
          <a:p>
            <a:pPr lvl="1"/>
            <a:r>
              <a:rPr lang="en-US" sz="1200" b="1">
                <a:latin typeface="Proxima Nova Lt"/>
              </a:rPr>
              <a:t>Site level Workdays</a:t>
            </a:r>
            <a:endParaRPr lang="en-US" sz="1200" b="1"/>
          </a:p>
        </p:txBody>
      </p:sp>
    </p:spTree>
    <p:extLst>
      <p:ext uri="{BB962C8B-B14F-4D97-AF65-F5344CB8AC3E}">
        <p14:creationId xmlns:p14="http://schemas.microsoft.com/office/powerpoint/2010/main" val="2974150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01318-55AF-5D86-9EC7-49F168A07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B8007-DE41-53D2-FE03-9068F5D7B645}"/>
              </a:ext>
            </a:extLst>
          </p:cNvPr>
          <p:cNvSpPr>
            <a:spLocks noGrp="1"/>
          </p:cNvSpPr>
          <p:nvPr>
            <p:ph type="title"/>
          </p:nvPr>
        </p:nvSpPr>
        <p:spPr>
          <a:xfrm>
            <a:off x="838200" y="365125"/>
            <a:ext cx="11121527" cy="1343924"/>
          </a:xfrm>
        </p:spPr>
        <p:txBody>
          <a:bodyPr/>
          <a:lstStyle/>
          <a:p>
            <a:r>
              <a:rPr lang="es-ES">
                <a:solidFill>
                  <a:srgbClr val="3C8689"/>
                </a:solidFill>
                <a:ea typeface="Calibri Light"/>
                <a:cs typeface="Calibri Light"/>
              </a:rPr>
              <a:t>Plantación de árboles y semillas, incluso la plantación de relleno</a:t>
            </a:r>
            <a:endParaRPr lang="en-US">
              <a:solidFill>
                <a:srgbClr val="3C8689"/>
              </a:solidFill>
            </a:endParaRPr>
          </a:p>
        </p:txBody>
      </p:sp>
      <p:sp>
        <p:nvSpPr>
          <p:cNvPr id="3" name="Content Placeholder 2">
            <a:extLst>
              <a:ext uri="{FF2B5EF4-FFF2-40B4-BE49-F238E27FC236}">
                <a16:creationId xmlns:a16="http://schemas.microsoft.com/office/drawing/2014/main" id="{30EF6B18-917A-55E4-0262-DCE03FA8F4AA}"/>
              </a:ext>
            </a:extLst>
          </p:cNvPr>
          <p:cNvSpPr>
            <a:spLocks noGrp="1"/>
          </p:cNvSpPr>
          <p:nvPr>
            <p:ph idx="1"/>
          </p:nvPr>
        </p:nvSpPr>
        <p:spPr/>
        <p:txBody>
          <a:bodyPr vert="horz" lIns="91440" tIns="45720" rIns="91440" bIns="45720" rtlCol="0" anchor="t">
            <a:normAutofit/>
          </a:bodyPr>
          <a:lstStyle/>
          <a:p>
            <a:r>
              <a:rPr lang="es-ES">
                <a:ea typeface="Calibri"/>
                <a:cs typeface="Calibri"/>
              </a:rPr>
              <a:t>Los datos de plantación de árboles y siembra de semillas se reportan cada trimestre en el IMP a medida que se producen</a:t>
            </a:r>
          </a:p>
          <a:p>
            <a:pPr lvl="1"/>
            <a:r>
              <a:rPr lang="es-ES">
                <a:ea typeface="Calibri"/>
                <a:cs typeface="Calibri"/>
              </a:rPr>
              <a:t>Dividido por sitio
Incluye los nombres científicos y el recuento de cada especie plantada</a:t>
            </a:r>
          </a:p>
          <a:p>
            <a:r>
              <a:rPr lang="es-ES">
                <a:ea typeface="Calibri"/>
                <a:cs typeface="Calibri"/>
              </a:rPr>
              <a:t>La plantación de relleno (plantación que se realiza para reemplazar árboles muertos) se informa de la misma manera, cuando ocurre</a:t>
            </a:r>
          </a:p>
          <a:p>
            <a:pPr lvl="1"/>
            <a:r>
              <a:rPr lang="es-ES">
                <a:ea typeface="Calibri"/>
                <a:cs typeface="Calibri"/>
              </a:rPr>
              <a:t>La plantación de relleno no reinicia el cronograma de monitoreo de árboles</a:t>
            </a:r>
            <a:endParaRPr lang="en-US">
              <a:ea typeface="Calibri"/>
              <a:cs typeface="Calibri"/>
            </a:endParaRPr>
          </a:p>
        </p:txBody>
      </p:sp>
      <p:sp>
        <p:nvSpPr>
          <p:cNvPr id="4" name="Slide Number Placeholder 3">
            <a:extLst>
              <a:ext uri="{FF2B5EF4-FFF2-40B4-BE49-F238E27FC236}">
                <a16:creationId xmlns:a16="http://schemas.microsoft.com/office/drawing/2014/main" id="{3DE53219-231B-EB86-F0D7-E628F1009FB4}"/>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1446522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B758E-3AB3-D4D2-75E3-E1ABB20D2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F6AD20-1BC8-8865-577E-53496D6CB68A}"/>
              </a:ext>
            </a:extLst>
          </p:cNvPr>
          <p:cNvSpPr>
            <a:spLocks noGrp="1"/>
          </p:cNvSpPr>
          <p:nvPr>
            <p:ph type="ctrTitle"/>
          </p:nvPr>
        </p:nvSpPr>
        <p:spPr>
          <a:xfrm>
            <a:off x="1524000" y="1122363"/>
            <a:ext cx="9144000" cy="1524613"/>
          </a:xfrm>
        </p:spPr>
        <p:txBody>
          <a:bodyPr>
            <a:normAutofit fontScale="90000"/>
          </a:bodyPr>
          <a:lstStyle/>
          <a:p>
            <a:r>
              <a:rPr lang="es-ES" sz="5400" b="1">
                <a:solidFill>
                  <a:srgbClr val="3C8689"/>
                </a:solidFill>
                <a:latin typeface="Franklin Gothic Book"/>
                <a:cs typeface="Calibri Light"/>
              </a:rPr>
              <a:t>Monitoreo de árboles – Año 2.5</a:t>
            </a:r>
            <a:endParaRPr lang="en-US" sz="5400" b="1">
              <a:solidFill>
                <a:srgbClr val="3C8689"/>
              </a:solidFill>
              <a:latin typeface="Franklin Gothic Book"/>
              <a:cs typeface="Calibri Light"/>
            </a:endParaRPr>
          </a:p>
        </p:txBody>
      </p:sp>
      <p:sp>
        <p:nvSpPr>
          <p:cNvPr id="3" name="Subtitle 2">
            <a:extLst>
              <a:ext uri="{FF2B5EF4-FFF2-40B4-BE49-F238E27FC236}">
                <a16:creationId xmlns:a16="http://schemas.microsoft.com/office/drawing/2014/main" id="{15303DB6-6CD4-AF12-3EC0-4E160E2C84B2}"/>
              </a:ext>
            </a:extLst>
          </p:cNvPr>
          <p:cNvSpPr>
            <a:spLocks noGrp="1"/>
          </p:cNvSpPr>
          <p:nvPr>
            <p:ph type="subTitle" idx="1"/>
          </p:nvPr>
        </p:nvSpPr>
        <p:spPr>
          <a:xfrm>
            <a:off x="1524000" y="2647243"/>
            <a:ext cx="9144000" cy="2390219"/>
          </a:xfrm>
        </p:spPr>
        <p:txBody>
          <a:bodyPr vert="horz" lIns="91440" tIns="45720" rIns="91440" bIns="45720" rtlCol="0" anchor="t">
            <a:normAutofit fontScale="85000" lnSpcReduction="10000"/>
          </a:bodyPr>
          <a:lstStyle/>
          <a:p>
            <a:r>
              <a:rPr lang="es-ES" sz="3200">
                <a:solidFill>
                  <a:srgbClr val="887B56"/>
                </a:solidFill>
                <a:latin typeface="Franklin Gothic Book"/>
                <a:cs typeface="Calibri"/>
              </a:rPr>
              <a:t>Cuentas de </a:t>
            </a:r>
            <a:r>
              <a:rPr lang="es-ES" sz="3200" err="1">
                <a:solidFill>
                  <a:srgbClr val="887B56"/>
                </a:solidFill>
                <a:latin typeface="Franklin Gothic Book"/>
                <a:cs typeface="Calibri"/>
              </a:rPr>
              <a:t>KoboToolbox</a:t>
            </a:r>
            <a:r>
              <a:rPr lang="es-ES" sz="3200">
                <a:solidFill>
                  <a:srgbClr val="887B56"/>
                </a:solidFill>
                <a:latin typeface="Franklin Gothic Book"/>
                <a:cs typeface="Calibri"/>
              </a:rPr>
              <a:t>
Nuevo formato para las correcciones de datos
Consideraciones para la recopilación de datos en el año 2.5
Monitoreo de la regeneración natural asistida
Errores comunes</a:t>
            </a:r>
            <a:endParaRPr lang="en-US" sz="320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0082B086-9DEE-32CA-6C64-9D94AA5F307E}"/>
              </a:ext>
            </a:extLst>
          </p:cNvPr>
          <p:cNvPicPr/>
          <p:nvPr/>
        </p:nvPicPr>
        <p:blipFill>
          <a:blip r:embed="rId4"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8180C5E5-BF28-5224-7912-B459EB1DE270}"/>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280139923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4800" b="1">
                <a:solidFill>
                  <a:srgbClr val="3C8689"/>
                </a:solidFill>
                <a:latin typeface="Franklin Gothic Book"/>
                <a:ea typeface="等线 Light"/>
                <a:cs typeface="Calibri Light"/>
              </a:rPr>
              <a:t>Agenda:</a:t>
            </a:r>
          </a:p>
        </p:txBody>
      </p:sp>
      <p:sp>
        <p:nvSpPr>
          <p:cNvPr id="3" name="Subtitle 2"/>
          <p:cNvSpPr>
            <a:spLocks noGrp="1"/>
          </p:cNvSpPr>
          <p:nvPr>
            <p:ph idx="1"/>
          </p:nvPr>
        </p:nvSpPr>
        <p:spPr>
          <a:xfrm>
            <a:off x="838200" y="1824403"/>
            <a:ext cx="9391650" cy="3890712"/>
          </a:xfrm>
        </p:spPr>
        <p:txBody>
          <a:bodyPr vert="horz" lIns="91440" tIns="45720" rIns="91440" bIns="45720" rtlCol="0" anchor="t">
            <a:normAutofit fontScale="92500" lnSpcReduction="20000"/>
          </a:bodyPr>
          <a:lstStyle/>
          <a:p>
            <a:r>
              <a:rPr lang="en-US" altLang="zh-CN" b="1">
                <a:solidFill>
                  <a:srgbClr val="887B56"/>
                </a:solidFill>
                <a:latin typeface="Franklin Gothic Book"/>
                <a:ea typeface="等线"/>
              </a:rPr>
              <a:t>Bienvenido</a:t>
            </a:r>
          </a:p>
          <a:p>
            <a:r>
              <a:rPr lang="en-US" altLang="zh-CN" b="1" err="1">
                <a:solidFill>
                  <a:srgbClr val="887B56"/>
                </a:solidFill>
                <a:latin typeface="Franklin Gothic Book"/>
                <a:ea typeface="等线"/>
              </a:rPr>
              <a:t>Definición</a:t>
            </a:r>
            <a:r>
              <a:rPr lang="en-US" altLang="zh-CN" b="1">
                <a:solidFill>
                  <a:srgbClr val="887B56"/>
                </a:solidFill>
                <a:latin typeface="Franklin Gothic Book"/>
                <a:ea typeface="等线"/>
              </a:rPr>
              <a:t> de Terminos
Plataforma de </a:t>
            </a:r>
            <a:r>
              <a:rPr lang="en-US" altLang="zh-CN" b="1" err="1">
                <a:solidFill>
                  <a:srgbClr val="887B56"/>
                </a:solidFill>
                <a:latin typeface="Franklin Gothic Book"/>
                <a:ea typeface="等线"/>
              </a:rPr>
              <a:t>Monitoreo</a:t>
            </a:r>
            <a:r>
              <a:rPr lang="en-US" altLang="zh-CN" b="1">
                <a:solidFill>
                  <a:srgbClr val="887B56"/>
                </a:solidFill>
                <a:latin typeface="Franklin Gothic Book"/>
                <a:ea typeface="等线"/>
              </a:rPr>
              <a:t> </a:t>
            </a:r>
            <a:r>
              <a:rPr lang="en-US" altLang="zh-CN" b="1" err="1">
                <a:solidFill>
                  <a:srgbClr val="887B56"/>
                </a:solidFill>
                <a:latin typeface="Franklin Gothic Book"/>
                <a:ea typeface="等线"/>
              </a:rPr>
              <a:t>Integrado</a:t>
            </a:r>
            <a:r>
              <a:rPr lang="en-US" altLang="zh-CN" b="1">
                <a:solidFill>
                  <a:srgbClr val="887B56"/>
                </a:solidFill>
                <a:latin typeface="Franklin Gothic Book"/>
                <a:ea typeface="等线"/>
              </a:rPr>
              <a:t> (IMP)/</a:t>
            </a:r>
            <a:r>
              <a:rPr lang="en-US" altLang="zh-CN" b="1" err="1">
                <a:solidFill>
                  <a:srgbClr val="887B56"/>
                </a:solidFill>
                <a:latin typeface="Franklin Gothic Book"/>
                <a:ea typeface="等线"/>
              </a:rPr>
              <a:t>TerraMatch</a:t>
            </a:r>
            <a:r>
              <a:rPr lang="en-US" altLang="zh-CN" b="1">
                <a:solidFill>
                  <a:srgbClr val="887B56"/>
                </a:solidFill>
                <a:latin typeface="Franklin Gothic Book"/>
                <a:ea typeface="等线"/>
              </a:rPr>
              <a:t>
</a:t>
            </a:r>
            <a:r>
              <a:rPr lang="en-US" altLang="zh-CN" b="1" err="1">
                <a:solidFill>
                  <a:srgbClr val="887B56"/>
                </a:solidFill>
                <a:latin typeface="Franklin Gothic Book"/>
                <a:ea typeface="等线"/>
              </a:rPr>
              <a:t>Cronogramas</a:t>
            </a:r>
            <a:r>
              <a:rPr lang="en-US" altLang="zh-CN" b="1">
                <a:solidFill>
                  <a:srgbClr val="887B56"/>
                </a:solidFill>
                <a:latin typeface="Franklin Gothic Book"/>
                <a:ea typeface="等线"/>
              </a:rPr>
              <a:t> de </a:t>
            </a:r>
            <a:r>
              <a:rPr lang="en-US" altLang="zh-CN" b="1" err="1">
                <a:solidFill>
                  <a:srgbClr val="887B56"/>
                </a:solidFill>
                <a:latin typeface="Franklin Gothic Book"/>
                <a:ea typeface="等线"/>
              </a:rPr>
              <a:t>Monitoreo</a:t>
            </a:r>
            <a:endParaRPr lang="en-US" altLang="zh-CN" b="1">
              <a:solidFill>
                <a:srgbClr val="887B56"/>
              </a:solidFill>
              <a:latin typeface="Franklin Gothic Book"/>
              <a:ea typeface="等线"/>
            </a:endParaRPr>
          </a:p>
          <a:p>
            <a:pPr lvl="1"/>
            <a:r>
              <a:rPr lang="es-ES" b="1">
                <a:solidFill>
                  <a:srgbClr val="887B56"/>
                </a:solidFill>
                <a:latin typeface="Franklin Gothic Book"/>
                <a:ea typeface="等线"/>
              </a:rPr>
              <a:t>Últimas actualizaciones y qué esperar en 2025</a:t>
            </a:r>
          </a:p>
          <a:p>
            <a:r>
              <a:rPr lang="es-ES" altLang="zh-CN" b="1">
                <a:solidFill>
                  <a:srgbClr val="887B56"/>
                </a:solidFill>
                <a:latin typeface="Franklin Gothic Book"/>
                <a:ea typeface="等线"/>
              </a:rPr>
              <a:t>Monitoreo de árboles en el año 2.5</a:t>
            </a:r>
          </a:p>
          <a:p>
            <a:pPr lvl="1"/>
            <a:r>
              <a:rPr lang="es-ES" altLang="zh-CN" b="1">
                <a:solidFill>
                  <a:srgbClr val="887B56"/>
                </a:solidFill>
                <a:latin typeface="Franklin Gothic Book"/>
                <a:ea typeface="等线"/>
              </a:rPr>
              <a:t>Incluido el monitoreo de la regeneración natural asistida</a:t>
            </a:r>
          </a:p>
          <a:p>
            <a:r>
              <a:rPr lang="en-US" altLang="zh-CN" b="1" err="1">
                <a:solidFill>
                  <a:srgbClr val="887B56"/>
                </a:solidFill>
                <a:latin typeface="Franklin Gothic Book"/>
                <a:ea typeface="等线"/>
              </a:rPr>
              <a:t>Socioeconómico</a:t>
            </a:r>
            <a:endParaRPr lang="en-US" altLang="zh-CN" b="1">
              <a:solidFill>
                <a:srgbClr val="887B56"/>
              </a:solidFill>
              <a:latin typeface="Franklin Gothic Book"/>
              <a:ea typeface="等线"/>
            </a:endParaRPr>
          </a:p>
          <a:p>
            <a:pPr lvl="1"/>
            <a:r>
              <a:rPr lang="es-ES" altLang="zh-CN" b="1">
                <a:solidFill>
                  <a:srgbClr val="887B56"/>
                </a:solidFill>
                <a:latin typeface="Franklin Gothic Book"/>
                <a:ea typeface="等线"/>
              </a:rPr>
              <a:t>Personas-d</a:t>
            </a:r>
            <a:r>
              <a:rPr lang="es-419" altLang="zh-CN" b="1" err="1">
                <a:solidFill>
                  <a:srgbClr val="887B56"/>
                </a:solidFill>
                <a:latin typeface="Franklin Gothic Book"/>
                <a:ea typeface="等线"/>
              </a:rPr>
              <a:t>ías</a:t>
            </a:r>
            <a:r>
              <a:rPr lang="es-419" altLang="zh-CN" b="1">
                <a:solidFill>
                  <a:srgbClr val="887B56"/>
                </a:solidFill>
                <a:latin typeface="Franklin Gothic Book"/>
                <a:ea typeface="等线"/>
              </a:rPr>
              <a:t> de trabajo </a:t>
            </a:r>
            <a:r>
              <a:rPr lang="es-ES" altLang="zh-CN" b="1">
                <a:solidFill>
                  <a:srgbClr val="887B56"/>
                </a:solidFill>
                <a:latin typeface="Franklin Gothic Book"/>
                <a:ea typeface="等线"/>
              </a:rPr>
              <a:t>y socios de la restauración socioeconómica</a:t>
            </a:r>
          </a:p>
          <a:p>
            <a:r>
              <a:rPr lang="en-US" altLang="zh-CN" b="1" err="1">
                <a:solidFill>
                  <a:srgbClr val="887B56"/>
                </a:solidFill>
                <a:latin typeface="Franklin Gothic Book"/>
                <a:ea typeface="等线"/>
              </a:rPr>
              <a:t>Discusión</a:t>
            </a:r>
            <a:endParaRPr lang="en-US" altLang="zh-CN" b="1">
              <a:solidFill>
                <a:srgbClr val="887B56"/>
              </a:solidFill>
              <a:latin typeface="Franklin Gothic Book"/>
              <a:ea typeface="等线"/>
            </a:endParaRPr>
          </a:p>
          <a:p>
            <a:pPr lvl="1">
              <a:buFont typeface="Courier New" panose="020B0604020202020204" pitchFamily="34" charset="0"/>
              <a:buChar char="o"/>
            </a:pPr>
            <a:endParaRPr lang="en-US" altLang="zh-CN" b="1">
              <a:solidFill>
                <a:srgbClr val="887B56"/>
              </a:solidFill>
              <a:latin typeface="Franklin Gothic Book"/>
              <a:ea typeface="等线"/>
            </a:endParaRPr>
          </a:p>
        </p:txBody>
      </p:sp>
      <p:pic>
        <p:nvPicPr>
          <p:cNvPr id="6" name="object 4">
            <a:extLst>
              <a:ext uri="{FF2B5EF4-FFF2-40B4-BE49-F238E27FC236}">
                <a16:creationId xmlns:a16="http://schemas.microsoft.com/office/drawing/2014/main" id="{C48937A8-2273-166A-373C-0525AD97AABF}"/>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C3F5626B-2F1D-513C-05BC-31344928FE2E}"/>
              </a:ext>
            </a:extLst>
          </p:cNvPr>
          <p:cNvSpPr>
            <a:spLocks noGrp="1"/>
          </p:cNvSpPr>
          <p:nvPr>
            <p:ph type="sldNum" sz="quarter" idx="12"/>
          </p:nvPr>
        </p:nvSpPr>
        <p:spPr/>
        <p:txBody>
          <a:bodyPr/>
          <a:lstStyle/>
          <a:p>
            <a:fld id="{9AF8F850-11A1-437A-A417-EB20E1C03707}" type="slidenum">
              <a:rPr lang="en-US" smtClean="0"/>
              <a:t>2</a:t>
            </a:fld>
            <a:endParaRPr lang="en-US"/>
          </a:p>
        </p:txBody>
      </p:sp>
    </p:spTree>
    <p:extLst>
      <p:ext uri="{BB962C8B-B14F-4D97-AF65-F5344CB8AC3E}">
        <p14:creationId xmlns:p14="http://schemas.microsoft.com/office/powerpoint/2010/main" val="2265727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F2F-6C5D-2C5E-A84A-58E2A6ADDD29}"/>
              </a:ext>
            </a:extLst>
          </p:cNvPr>
          <p:cNvSpPr>
            <a:spLocks noGrp="1"/>
          </p:cNvSpPr>
          <p:nvPr>
            <p:ph type="title"/>
          </p:nvPr>
        </p:nvSpPr>
        <p:spPr/>
        <p:txBody>
          <a:bodyPr/>
          <a:lstStyle/>
          <a:p>
            <a:r>
              <a:rPr lang="es-ES">
                <a:solidFill>
                  <a:srgbClr val="3C8689"/>
                </a:solidFill>
                <a:ea typeface="Calibri Light"/>
                <a:cs typeface="Calibri Light"/>
              </a:rPr>
              <a:t>Crea tu propia cuenta de Kobo</a:t>
            </a:r>
            <a:endParaRPr lang="en-US">
              <a:solidFill>
                <a:srgbClr val="3C8689"/>
              </a:solidFill>
              <a:ea typeface="Calibri Light"/>
              <a:cs typeface="Calibri Light"/>
            </a:endParaRPr>
          </a:p>
        </p:txBody>
      </p:sp>
      <p:sp>
        <p:nvSpPr>
          <p:cNvPr id="3" name="Content Placeholder 2">
            <a:extLst>
              <a:ext uri="{FF2B5EF4-FFF2-40B4-BE49-F238E27FC236}">
                <a16:creationId xmlns:a16="http://schemas.microsoft.com/office/drawing/2014/main" id="{37DFAF56-9941-5738-302A-F93953D52753}"/>
              </a:ext>
            </a:extLst>
          </p:cNvPr>
          <p:cNvSpPr>
            <a:spLocks noGrp="1"/>
          </p:cNvSpPr>
          <p:nvPr>
            <p:ph idx="1"/>
          </p:nvPr>
        </p:nvSpPr>
        <p:spPr>
          <a:xfrm>
            <a:off x="838200" y="1825625"/>
            <a:ext cx="10515600" cy="1765300"/>
          </a:xfrm>
        </p:spPr>
        <p:txBody>
          <a:bodyPr vert="horz" lIns="91440" tIns="45720" rIns="91440" bIns="45720" rtlCol="0" anchor="t">
            <a:normAutofit/>
          </a:bodyPr>
          <a:lstStyle/>
          <a:p>
            <a:r>
              <a:rPr lang="es-ES">
                <a:ea typeface="Calibri"/>
                <a:cs typeface="Calibri"/>
              </a:rPr>
              <a:t>Nos permite ver quién está cargando qué datos y darle acceso a sus datos para correcciones</a:t>
            </a:r>
          </a:p>
          <a:p>
            <a:r>
              <a:rPr lang="en-US">
                <a:ea typeface="Calibri"/>
                <a:cs typeface="Calibri"/>
                <a:hlinkClick r:id="rId3"/>
              </a:rPr>
              <a:t>https://kf.kobotoolbox.org/accounts/login/</a:t>
            </a:r>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B2C2C774-7D4A-CC1C-08AE-91FFEB27078B}"/>
              </a:ext>
            </a:extLst>
          </p:cNvPr>
          <p:cNvSpPr>
            <a:spLocks noGrp="1"/>
          </p:cNvSpPr>
          <p:nvPr>
            <p:ph type="sldNum" sz="quarter" idx="12"/>
          </p:nvPr>
        </p:nvSpPr>
        <p:spPr/>
        <p:txBody>
          <a:bodyPr/>
          <a:lstStyle/>
          <a:p>
            <a:fld id="{330EA680-D336-4FF7-8B7A-9848BB0A1C32}" type="slidenum">
              <a:rPr lang="en-US" smtClean="0"/>
              <a:t>20</a:t>
            </a:fld>
            <a:endParaRPr lang="en-US"/>
          </a:p>
        </p:txBody>
      </p:sp>
      <p:grpSp>
        <p:nvGrpSpPr>
          <p:cNvPr id="7" name="Group 6">
            <a:extLst>
              <a:ext uri="{FF2B5EF4-FFF2-40B4-BE49-F238E27FC236}">
                <a16:creationId xmlns:a16="http://schemas.microsoft.com/office/drawing/2014/main" id="{02A23B25-A3E5-ED10-916D-D67D85E65933}"/>
              </a:ext>
            </a:extLst>
          </p:cNvPr>
          <p:cNvGrpSpPr/>
          <p:nvPr/>
        </p:nvGrpSpPr>
        <p:grpSpPr>
          <a:xfrm>
            <a:off x="3365563" y="3310854"/>
            <a:ext cx="5664137" cy="2310765"/>
            <a:chOff x="1406387" y="2966896"/>
            <a:chExt cx="9379226" cy="3210067"/>
          </a:xfrm>
        </p:grpSpPr>
        <p:pic>
          <p:nvPicPr>
            <p:cNvPr id="5" name="Picture 4">
              <a:extLst>
                <a:ext uri="{FF2B5EF4-FFF2-40B4-BE49-F238E27FC236}">
                  <a16:creationId xmlns:a16="http://schemas.microsoft.com/office/drawing/2014/main" id="{1D1967C3-A003-77BB-3A37-82303563D20A}"/>
                </a:ext>
              </a:extLst>
            </p:cNvPr>
            <p:cNvPicPr>
              <a:picLocks noChangeAspect="1"/>
            </p:cNvPicPr>
            <p:nvPr/>
          </p:nvPicPr>
          <p:blipFill>
            <a:blip r:embed="rId4"/>
            <a:srcRect t="4593" b="3527"/>
            <a:stretch/>
          </p:blipFill>
          <p:spPr>
            <a:xfrm>
              <a:off x="1406387" y="2966896"/>
              <a:ext cx="9379226" cy="3210067"/>
            </a:xfrm>
            <a:prstGeom prst="rect">
              <a:avLst/>
            </a:prstGeom>
          </p:spPr>
        </p:pic>
        <p:sp>
          <p:nvSpPr>
            <p:cNvPr id="6" name="Rectangle: Rounded Corners 5">
              <a:extLst>
                <a:ext uri="{FF2B5EF4-FFF2-40B4-BE49-F238E27FC236}">
                  <a16:creationId xmlns:a16="http://schemas.microsoft.com/office/drawing/2014/main" id="{BF60D870-D0AE-3D70-1B40-0061F8549587}"/>
                </a:ext>
              </a:extLst>
            </p:cNvPr>
            <p:cNvSpPr/>
            <p:nvPr/>
          </p:nvSpPr>
          <p:spPr>
            <a:xfrm>
              <a:off x="5088836" y="5138530"/>
              <a:ext cx="788090" cy="2087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80DF6E8-2AAF-C927-C038-C17399E77881}"/>
              </a:ext>
            </a:extLst>
          </p:cNvPr>
          <p:cNvSpPr txBox="1"/>
          <p:nvPr/>
        </p:nvSpPr>
        <p:spPr>
          <a:xfrm>
            <a:off x="1502152" y="5807473"/>
            <a:ext cx="9187696" cy="923330"/>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solidFill>
                  <a:schemeClr val="bg1"/>
                </a:solidFill>
                <a:ea typeface="Calibri"/>
                <a:cs typeface="Calibri"/>
              </a:rPr>
              <a:t>Envíe el nombre de usuario creado al Gerente de Proyecto de CI/WRI</a:t>
            </a:r>
            <a:br>
              <a:rPr lang="es-ES">
                <a:solidFill>
                  <a:schemeClr val="bg1"/>
                </a:solidFill>
                <a:ea typeface="Calibri"/>
                <a:cs typeface="Calibri"/>
              </a:rPr>
            </a:br>
            <a:r>
              <a:rPr lang="es-ES">
                <a:solidFill>
                  <a:schemeClr val="bg1"/>
                </a:solidFill>
                <a:ea typeface="Calibri"/>
                <a:cs typeface="Calibri"/>
              </a:rPr>
              <a:t>Una vez que hayas enviado tu nombre de usuario, el gestor de proyectos configurará tu cuenta para que puedas acceder a los formularios que hayas enviado a través de </a:t>
            </a:r>
            <a:r>
              <a:rPr lang="es-ES" err="1">
                <a:solidFill>
                  <a:schemeClr val="bg1"/>
                </a:solidFill>
                <a:ea typeface="Calibri"/>
                <a:cs typeface="Calibri"/>
              </a:rPr>
              <a:t>KoboCollect</a:t>
            </a:r>
            <a:r>
              <a:rPr lang="es-ES">
                <a:solidFill>
                  <a:schemeClr val="bg1"/>
                </a:solidFill>
                <a:ea typeface="Calibri"/>
                <a:cs typeface="Calibri"/>
              </a:rPr>
              <a:t>.</a:t>
            </a:r>
            <a:endParaRPr lang="en-US">
              <a:solidFill>
                <a:schemeClr val="bg1"/>
              </a:solidFill>
              <a:ea typeface="Calibri"/>
              <a:cs typeface="Calibri"/>
            </a:endParaRPr>
          </a:p>
        </p:txBody>
      </p:sp>
    </p:spTree>
    <p:extLst>
      <p:ext uri="{BB962C8B-B14F-4D97-AF65-F5344CB8AC3E}">
        <p14:creationId xmlns:p14="http://schemas.microsoft.com/office/powerpoint/2010/main" val="2245469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4533-C0C5-68EE-7454-EAEBF337AA06}"/>
              </a:ext>
            </a:extLst>
          </p:cNvPr>
          <p:cNvSpPr>
            <a:spLocks noGrp="1"/>
          </p:cNvSpPr>
          <p:nvPr>
            <p:ph type="title"/>
          </p:nvPr>
        </p:nvSpPr>
        <p:spPr/>
        <p:txBody>
          <a:bodyPr/>
          <a:lstStyle/>
          <a:p>
            <a:r>
              <a:rPr lang="es-ES">
                <a:solidFill>
                  <a:srgbClr val="3C8689"/>
                </a:solidFill>
                <a:ea typeface="Calibri Light"/>
                <a:cs typeface="Calibri Light"/>
              </a:rPr>
              <a:t>Corrección de sus propios datos</a:t>
            </a:r>
            <a:endParaRPr lang="en-US">
              <a:solidFill>
                <a:srgbClr val="3C8689"/>
              </a:solidFill>
            </a:endParaRPr>
          </a:p>
        </p:txBody>
      </p:sp>
      <p:sp>
        <p:nvSpPr>
          <p:cNvPr id="3" name="Content Placeholder 2">
            <a:extLst>
              <a:ext uri="{FF2B5EF4-FFF2-40B4-BE49-F238E27FC236}">
                <a16:creationId xmlns:a16="http://schemas.microsoft.com/office/drawing/2014/main" id="{FF78EDB7-C634-6C09-2D71-B25612AA8C4F}"/>
              </a:ext>
            </a:extLst>
          </p:cNvPr>
          <p:cNvSpPr>
            <a:spLocks noGrp="1"/>
          </p:cNvSpPr>
          <p:nvPr>
            <p:ph idx="1"/>
          </p:nvPr>
        </p:nvSpPr>
        <p:spPr>
          <a:xfrm>
            <a:off x="838200" y="1825624"/>
            <a:ext cx="4552950" cy="3260725"/>
          </a:xfrm>
        </p:spPr>
        <p:txBody>
          <a:bodyPr vert="horz" lIns="91440" tIns="45720" rIns="91440" bIns="45720" rtlCol="0" anchor="t">
            <a:normAutofit lnSpcReduction="10000"/>
          </a:bodyPr>
          <a:lstStyle/>
          <a:p>
            <a:r>
              <a:rPr lang="es-ES">
                <a:ea typeface="Calibri"/>
                <a:cs typeface="Calibri"/>
              </a:rPr>
              <a:t>¿Dónde puedo corregir los formularios de Kobo?</a:t>
            </a:r>
          </a:p>
          <a:p>
            <a:pPr lvl="1"/>
            <a:r>
              <a:rPr lang="es-ES">
                <a:ea typeface="Calibri"/>
                <a:cs typeface="Calibri"/>
              </a:rPr>
              <a:t>Todavía puedes corregir directamente en la aplicación </a:t>
            </a:r>
            <a:r>
              <a:rPr lang="es-ES" err="1">
                <a:ea typeface="Calibri"/>
                <a:cs typeface="Calibri"/>
              </a:rPr>
              <a:t>KoboCollect</a:t>
            </a:r>
            <a:r>
              <a:rPr lang="es-ES">
                <a:ea typeface="Calibri"/>
                <a:cs typeface="Calibri"/>
              </a:rPr>
              <a:t> en la versión borrador, o
Ahora puede utilizar la versión web directamente y corregir todos los formularios enviados</a:t>
            </a:r>
            <a:endParaRPr lang="en-US">
              <a:ea typeface="Calibri"/>
              <a:cs typeface="Calibri"/>
            </a:endParaRPr>
          </a:p>
        </p:txBody>
      </p:sp>
      <p:sp>
        <p:nvSpPr>
          <p:cNvPr id="4" name="Slide Number Placeholder 3">
            <a:extLst>
              <a:ext uri="{FF2B5EF4-FFF2-40B4-BE49-F238E27FC236}">
                <a16:creationId xmlns:a16="http://schemas.microsoft.com/office/drawing/2014/main" id="{D9E321AD-846B-D4E2-ED2B-7F5A71DEDC83}"/>
              </a:ext>
            </a:extLst>
          </p:cNvPr>
          <p:cNvSpPr>
            <a:spLocks noGrp="1"/>
          </p:cNvSpPr>
          <p:nvPr>
            <p:ph type="sldNum" sz="quarter" idx="12"/>
          </p:nvPr>
        </p:nvSpPr>
        <p:spPr/>
        <p:txBody>
          <a:bodyPr/>
          <a:lstStyle/>
          <a:p>
            <a:fld id="{330EA680-D336-4FF7-8B7A-9848BB0A1C32}" type="slidenum">
              <a:rPr lang="en-US" smtClean="0"/>
              <a:t>21</a:t>
            </a:fld>
            <a:endParaRPr lang="en-US"/>
          </a:p>
        </p:txBody>
      </p:sp>
      <p:grpSp>
        <p:nvGrpSpPr>
          <p:cNvPr id="10" name="Group 9">
            <a:extLst>
              <a:ext uri="{FF2B5EF4-FFF2-40B4-BE49-F238E27FC236}">
                <a16:creationId xmlns:a16="http://schemas.microsoft.com/office/drawing/2014/main" id="{FF877E3D-0250-A0F1-FCC6-15CF0ADBFB8C}"/>
              </a:ext>
            </a:extLst>
          </p:cNvPr>
          <p:cNvGrpSpPr/>
          <p:nvPr/>
        </p:nvGrpSpPr>
        <p:grpSpPr>
          <a:xfrm>
            <a:off x="5619750" y="1768475"/>
            <a:ext cx="6477584" cy="2994025"/>
            <a:chOff x="2176670" y="3143881"/>
            <a:chExt cx="7539414" cy="3405155"/>
          </a:xfrm>
        </p:grpSpPr>
        <p:pic>
          <p:nvPicPr>
            <p:cNvPr id="6" name="Picture 5">
              <a:extLst>
                <a:ext uri="{FF2B5EF4-FFF2-40B4-BE49-F238E27FC236}">
                  <a16:creationId xmlns:a16="http://schemas.microsoft.com/office/drawing/2014/main" id="{434D7197-661D-5A21-D20F-57A795C74D87}"/>
                </a:ext>
              </a:extLst>
            </p:cNvPr>
            <p:cNvPicPr>
              <a:picLocks noChangeAspect="1"/>
            </p:cNvPicPr>
            <p:nvPr/>
          </p:nvPicPr>
          <p:blipFill>
            <a:blip r:embed="rId3"/>
            <a:stretch>
              <a:fillRect/>
            </a:stretch>
          </p:blipFill>
          <p:spPr>
            <a:xfrm>
              <a:off x="2176670" y="3143881"/>
              <a:ext cx="7539414" cy="3405155"/>
            </a:xfrm>
            <a:prstGeom prst="rect">
              <a:avLst/>
            </a:prstGeom>
          </p:spPr>
        </p:pic>
        <p:sp>
          <p:nvSpPr>
            <p:cNvPr id="7" name="Rectangle: Rounded Corners 6">
              <a:extLst>
                <a:ext uri="{FF2B5EF4-FFF2-40B4-BE49-F238E27FC236}">
                  <a16:creationId xmlns:a16="http://schemas.microsoft.com/office/drawing/2014/main" id="{7FEE0057-4222-1B18-670D-4CB48AE148C1}"/>
                </a:ext>
              </a:extLst>
            </p:cNvPr>
            <p:cNvSpPr/>
            <p:nvPr/>
          </p:nvSpPr>
          <p:spPr>
            <a:xfrm>
              <a:off x="2518985" y="4131057"/>
              <a:ext cx="1078979" cy="17258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EE12E43-35B8-5240-B50D-E22DD7F7B79D}"/>
                </a:ext>
              </a:extLst>
            </p:cNvPr>
            <p:cNvSpPr/>
            <p:nvPr/>
          </p:nvSpPr>
          <p:spPr>
            <a:xfrm>
              <a:off x="6875639" y="3528082"/>
              <a:ext cx="419684" cy="17921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57E9AD8-8E40-CF1D-239B-E705FA8F7164}"/>
                </a:ext>
              </a:extLst>
            </p:cNvPr>
            <p:cNvSpPr/>
            <p:nvPr/>
          </p:nvSpPr>
          <p:spPr>
            <a:xfrm>
              <a:off x="5084939" y="4756851"/>
              <a:ext cx="419684" cy="21519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924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F074-A4E2-EAF2-125A-E6F2E2639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7C513-0F6F-48D3-0D28-C2EF15765B9D}"/>
              </a:ext>
            </a:extLst>
          </p:cNvPr>
          <p:cNvSpPr>
            <a:spLocks noGrp="1"/>
          </p:cNvSpPr>
          <p:nvPr>
            <p:ph type="title"/>
          </p:nvPr>
        </p:nvSpPr>
        <p:spPr/>
        <p:txBody>
          <a:bodyPr/>
          <a:lstStyle/>
          <a:p>
            <a:r>
              <a:rPr lang="es-ES">
                <a:solidFill>
                  <a:srgbClr val="3C8689"/>
                </a:solidFill>
                <a:ea typeface="Calibri Light"/>
                <a:cs typeface="Calibri Light"/>
              </a:rPr>
              <a:t>Corrección de sus propios datos</a:t>
            </a:r>
            <a:endParaRPr lang="en-US">
              <a:solidFill>
                <a:srgbClr val="3C8689"/>
              </a:solidFill>
            </a:endParaRPr>
          </a:p>
        </p:txBody>
      </p:sp>
      <p:sp>
        <p:nvSpPr>
          <p:cNvPr id="3" name="Content Placeholder 2">
            <a:extLst>
              <a:ext uri="{FF2B5EF4-FFF2-40B4-BE49-F238E27FC236}">
                <a16:creationId xmlns:a16="http://schemas.microsoft.com/office/drawing/2014/main" id="{BD09B97B-BFD5-7EE9-F462-13CF32F91D21}"/>
              </a:ext>
            </a:extLst>
          </p:cNvPr>
          <p:cNvSpPr>
            <a:spLocks noGrp="1"/>
          </p:cNvSpPr>
          <p:nvPr>
            <p:ph idx="1"/>
          </p:nvPr>
        </p:nvSpPr>
        <p:spPr>
          <a:xfrm>
            <a:off x="838200" y="1825625"/>
            <a:ext cx="4552950" cy="4351338"/>
          </a:xfrm>
        </p:spPr>
        <p:txBody>
          <a:bodyPr vert="horz" lIns="91440" tIns="45720" rIns="91440" bIns="45720" rtlCol="0" anchor="t">
            <a:normAutofit fontScale="92500" lnSpcReduction="10000"/>
          </a:bodyPr>
          <a:lstStyle/>
          <a:p>
            <a:r>
              <a:rPr lang="es-ES"/>
              <a:t>¿Cuándo necesitas corregir tus datos?</a:t>
            </a:r>
          </a:p>
          <a:p>
            <a:pPr lvl="1"/>
            <a:r>
              <a:rPr lang="es-ES">
                <a:ea typeface="Calibri"/>
                <a:cs typeface="Calibri"/>
              </a:rPr>
              <a:t>Cuando los datos provienen del campo y necesitan corrección (nombres comunes a nombres científicos, por ejemplo)
Después de que el gerente de proyecto revise la información y solicite la corrección.</a:t>
            </a:r>
          </a:p>
          <a:p>
            <a:pPr lvl="2"/>
            <a:r>
              <a:rPr lang="es-ES">
                <a:ea typeface="Calibri"/>
                <a:cs typeface="Calibri"/>
              </a:rPr>
              <a:t>El gerente del proyecto CI/WRI presentará la lista de correcciones necesarias a realizar
Estas correcciones deben ser registradas</a:t>
            </a:r>
            <a:endParaRPr lang="en-US"/>
          </a:p>
        </p:txBody>
      </p:sp>
      <p:sp>
        <p:nvSpPr>
          <p:cNvPr id="4" name="Slide Number Placeholder 3">
            <a:extLst>
              <a:ext uri="{FF2B5EF4-FFF2-40B4-BE49-F238E27FC236}">
                <a16:creationId xmlns:a16="http://schemas.microsoft.com/office/drawing/2014/main" id="{F0AA6F8A-1B47-4A16-0B31-4036EE5C6047}"/>
              </a:ext>
            </a:extLst>
          </p:cNvPr>
          <p:cNvSpPr>
            <a:spLocks noGrp="1"/>
          </p:cNvSpPr>
          <p:nvPr>
            <p:ph type="sldNum" sz="quarter" idx="12"/>
          </p:nvPr>
        </p:nvSpPr>
        <p:spPr/>
        <p:txBody>
          <a:bodyPr/>
          <a:lstStyle/>
          <a:p>
            <a:fld id="{330EA680-D336-4FF7-8B7A-9848BB0A1C32}" type="slidenum">
              <a:rPr lang="en-US" smtClean="0"/>
              <a:t>22</a:t>
            </a:fld>
            <a:endParaRPr lang="en-US"/>
          </a:p>
        </p:txBody>
      </p:sp>
      <p:pic>
        <p:nvPicPr>
          <p:cNvPr id="11" name="Picture 10">
            <a:extLst>
              <a:ext uri="{FF2B5EF4-FFF2-40B4-BE49-F238E27FC236}">
                <a16:creationId xmlns:a16="http://schemas.microsoft.com/office/drawing/2014/main" id="{E7BB61D8-DE30-82AF-2241-5841F2BED234}"/>
              </a:ext>
            </a:extLst>
          </p:cNvPr>
          <p:cNvPicPr>
            <a:picLocks noChangeAspect="1"/>
          </p:cNvPicPr>
          <p:nvPr/>
        </p:nvPicPr>
        <p:blipFill>
          <a:blip r:embed="rId3"/>
          <a:srcRect b="42037"/>
          <a:stretch/>
        </p:blipFill>
        <p:spPr>
          <a:xfrm>
            <a:off x="5391150" y="1578368"/>
            <a:ext cx="5088834" cy="1692826"/>
          </a:xfrm>
          <a:prstGeom prst="rect">
            <a:avLst/>
          </a:prstGeom>
        </p:spPr>
      </p:pic>
      <p:pic>
        <p:nvPicPr>
          <p:cNvPr id="13" name="Picture 12">
            <a:extLst>
              <a:ext uri="{FF2B5EF4-FFF2-40B4-BE49-F238E27FC236}">
                <a16:creationId xmlns:a16="http://schemas.microsoft.com/office/drawing/2014/main" id="{888BDDC9-8321-5CC0-288A-3FD8C9EAB68B}"/>
              </a:ext>
            </a:extLst>
          </p:cNvPr>
          <p:cNvPicPr>
            <a:picLocks noChangeAspect="1"/>
          </p:cNvPicPr>
          <p:nvPr/>
        </p:nvPicPr>
        <p:blipFill>
          <a:blip r:embed="rId4"/>
          <a:stretch>
            <a:fillRect/>
          </a:stretch>
        </p:blipFill>
        <p:spPr>
          <a:xfrm>
            <a:off x="6527004" y="2918208"/>
            <a:ext cx="4826796" cy="1612093"/>
          </a:xfrm>
          <a:prstGeom prst="rect">
            <a:avLst/>
          </a:prstGeom>
        </p:spPr>
      </p:pic>
      <p:sp>
        <p:nvSpPr>
          <p:cNvPr id="14" name="Rectangle: Rounded Corners 13">
            <a:extLst>
              <a:ext uri="{FF2B5EF4-FFF2-40B4-BE49-F238E27FC236}">
                <a16:creationId xmlns:a16="http://schemas.microsoft.com/office/drawing/2014/main" id="{8A01ECB2-3D32-41C7-152A-D57EABA3F8CF}"/>
              </a:ext>
            </a:extLst>
          </p:cNvPr>
          <p:cNvSpPr/>
          <p:nvPr/>
        </p:nvSpPr>
        <p:spPr>
          <a:xfrm>
            <a:off x="5903843" y="2087216"/>
            <a:ext cx="1292087" cy="655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EA0D21C-8856-FEF9-4A67-3D612BCA44BB}"/>
              </a:ext>
            </a:extLst>
          </p:cNvPr>
          <p:cNvSpPr/>
          <p:nvPr/>
        </p:nvSpPr>
        <p:spPr>
          <a:xfrm>
            <a:off x="6780143" y="3280718"/>
            <a:ext cx="1292087" cy="655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31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1534-9C0F-F5A2-2B9F-64C172D47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B3BB5-0D13-F9E8-E661-89B41357A67B}"/>
              </a:ext>
            </a:extLst>
          </p:cNvPr>
          <p:cNvSpPr>
            <a:spLocks noGrp="1"/>
          </p:cNvSpPr>
          <p:nvPr>
            <p:ph type="title"/>
          </p:nvPr>
        </p:nvSpPr>
        <p:spPr>
          <a:xfrm>
            <a:off x="95407" y="463520"/>
            <a:ext cx="10515600" cy="1325563"/>
          </a:xfrm>
        </p:spPr>
        <p:txBody>
          <a:bodyPr/>
          <a:lstStyle/>
          <a:p>
            <a:r>
              <a:rPr lang="en-US" err="1">
                <a:solidFill>
                  <a:srgbClr val="3C8689"/>
                </a:solidFill>
                <a:ea typeface="Calibri Light"/>
                <a:cs typeface="Calibri Light"/>
              </a:rPr>
              <a:t>Actualización</a:t>
            </a:r>
            <a:r>
              <a:rPr lang="en-US">
                <a:solidFill>
                  <a:srgbClr val="3C8689"/>
                </a:solidFill>
                <a:ea typeface="Calibri Light"/>
                <a:cs typeface="Calibri Light"/>
              </a:rPr>
              <a:t> – </a:t>
            </a:r>
            <a:r>
              <a:rPr lang="en-US" err="1">
                <a:solidFill>
                  <a:srgbClr val="3C8689"/>
                </a:solidFill>
                <a:ea typeface="Calibri Light"/>
                <a:cs typeface="Calibri Light"/>
              </a:rPr>
              <a:t>Monitoreo</a:t>
            </a:r>
            <a:r>
              <a:rPr lang="en-US">
                <a:solidFill>
                  <a:srgbClr val="3C8689"/>
                </a:solidFill>
                <a:ea typeface="Calibri Light"/>
                <a:cs typeface="Calibri Light"/>
              </a:rPr>
              <a:t> de </a:t>
            </a:r>
            <a:r>
              <a:rPr lang="en-US" err="1">
                <a:solidFill>
                  <a:srgbClr val="3C8689"/>
                </a:solidFill>
                <a:ea typeface="Calibri Light"/>
                <a:cs typeface="Calibri Light"/>
              </a:rPr>
              <a:t>árboles</a:t>
            </a:r>
            <a:endParaRPr lang="en-US">
              <a:solidFill>
                <a:srgbClr val="3C8689"/>
              </a:solidFill>
            </a:endParaRPr>
          </a:p>
        </p:txBody>
      </p:sp>
      <p:sp>
        <p:nvSpPr>
          <p:cNvPr id="3" name="Content Placeholder 2">
            <a:extLst>
              <a:ext uri="{FF2B5EF4-FFF2-40B4-BE49-F238E27FC236}">
                <a16:creationId xmlns:a16="http://schemas.microsoft.com/office/drawing/2014/main" id="{BFAACBDC-2D24-1BF3-BA05-A9D9C63D0D9D}"/>
              </a:ext>
            </a:extLst>
          </p:cNvPr>
          <p:cNvSpPr>
            <a:spLocks noGrp="1"/>
          </p:cNvSpPr>
          <p:nvPr>
            <p:ph idx="1"/>
          </p:nvPr>
        </p:nvSpPr>
        <p:spPr/>
        <p:txBody>
          <a:bodyPr vert="horz" lIns="91440" tIns="45720" rIns="91440" bIns="45720" rtlCol="0" anchor="t">
            <a:normAutofit/>
          </a:bodyPr>
          <a:lstStyle/>
          <a:p>
            <a:r>
              <a:rPr lang="en-US">
                <a:ea typeface="Calibri"/>
                <a:cs typeface="Calibri"/>
              </a:rPr>
              <a:t>30m x 30m </a:t>
            </a:r>
            <a:r>
              <a:rPr lang="en-US" err="1">
                <a:ea typeface="Calibri"/>
                <a:cs typeface="Calibri"/>
              </a:rPr>
              <a:t>parcelas</a:t>
            </a:r>
            <a:r>
              <a:rPr lang="en-US">
                <a:ea typeface="Calibri"/>
                <a:cs typeface="Calibri"/>
              </a:rPr>
              <a:t>:</a:t>
            </a:r>
          </a:p>
          <a:p>
            <a:pPr lvl="1">
              <a:buFont typeface="Courier New" panose="020B0604020202020204" pitchFamily="34" charset="0"/>
              <a:buChar char="o"/>
            </a:pPr>
            <a:r>
              <a:rPr lang="es-ES">
                <a:ea typeface="Calibri"/>
                <a:cs typeface="Calibri"/>
              </a:rPr>
              <a:t>Todos los árboles &gt;10 cm de DAP (especie, tipo, recuento)
Todos los árboles PLANTADOS restantes (especies, recuento)</a:t>
            </a:r>
          </a:p>
          <a:p>
            <a:pPr>
              <a:buFont typeface="Courier New" panose="020B0604020202020204" pitchFamily="34" charset="0"/>
              <a:buChar char="o"/>
            </a:pPr>
            <a:r>
              <a:rPr lang="en-US">
                <a:ea typeface="Calibri"/>
                <a:cs typeface="Calibri"/>
              </a:rPr>
              <a:t>3m x 3m </a:t>
            </a:r>
            <a:r>
              <a:rPr lang="en-US" err="1">
                <a:ea typeface="Calibri"/>
                <a:cs typeface="Calibri"/>
              </a:rPr>
              <a:t>parcelas</a:t>
            </a:r>
            <a:r>
              <a:rPr lang="en-US">
                <a:ea typeface="Calibri"/>
                <a:cs typeface="Calibri"/>
              </a:rPr>
              <a:t>:</a:t>
            </a:r>
          </a:p>
          <a:p>
            <a:pPr lvl="1">
              <a:buFont typeface="Courier New" panose="020B0604020202020204" pitchFamily="34" charset="0"/>
              <a:buChar char="o"/>
            </a:pPr>
            <a:r>
              <a:rPr lang="es-ES">
                <a:ea typeface="Calibri"/>
                <a:cs typeface="Calibri"/>
              </a:rPr>
              <a:t>Todos los árboles de 1 a 9,9 cm DAP (especie, tipo, recuento)</a:t>
            </a:r>
          </a:p>
          <a:p>
            <a:pPr>
              <a:buFont typeface="Courier New" panose="020B0604020202020204" pitchFamily="34" charset="0"/>
              <a:buChar char="o"/>
            </a:pPr>
            <a:r>
              <a:rPr lang="en-US">
                <a:ea typeface="Calibri"/>
                <a:cs typeface="Calibri"/>
              </a:rPr>
              <a:t>1m x 1m </a:t>
            </a:r>
            <a:r>
              <a:rPr lang="en-US" err="1">
                <a:ea typeface="Calibri"/>
                <a:cs typeface="Calibri"/>
              </a:rPr>
              <a:t>parcelas</a:t>
            </a:r>
            <a:r>
              <a:rPr lang="en-US">
                <a:ea typeface="Calibri"/>
                <a:cs typeface="Calibri"/>
              </a:rPr>
              <a:t>:</a:t>
            </a:r>
          </a:p>
          <a:p>
            <a:pPr lvl="1">
              <a:buFont typeface="Courier New" panose="020B0604020202020204" pitchFamily="34" charset="0"/>
              <a:buChar char="o"/>
            </a:pPr>
            <a:r>
              <a:rPr lang="es-ES">
                <a:ea typeface="Calibri"/>
                <a:cs typeface="Calibri"/>
              </a:rPr>
              <a:t>Todos los árboles &lt;1 cm de DAP y sin DAP (especie, tipo, recuento)</a:t>
            </a:r>
            <a:endParaRPr lang="en-US">
              <a:ea typeface="Calibri"/>
              <a:cs typeface="Calibri"/>
            </a:endParaRPr>
          </a:p>
        </p:txBody>
      </p:sp>
      <p:sp>
        <p:nvSpPr>
          <p:cNvPr id="4" name="Slide Number Placeholder 3">
            <a:extLst>
              <a:ext uri="{FF2B5EF4-FFF2-40B4-BE49-F238E27FC236}">
                <a16:creationId xmlns:a16="http://schemas.microsoft.com/office/drawing/2014/main" id="{0F104A52-4E6D-DB9B-81E0-3ED797D58187}"/>
              </a:ext>
            </a:extLst>
          </p:cNvPr>
          <p:cNvSpPr>
            <a:spLocks noGrp="1"/>
          </p:cNvSpPr>
          <p:nvPr>
            <p:ph type="sldNum" sz="quarter" idx="12"/>
          </p:nvPr>
        </p:nvSpPr>
        <p:spPr/>
        <p:txBody>
          <a:bodyPr/>
          <a:lstStyle/>
          <a:p>
            <a:fld id="{330EA680-D336-4FF7-8B7A-9848BB0A1C32}" type="slidenum">
              <a:rPr lang="en-US" smtClean="0"/>
              <a:t>23</a:t>
            </a:fld>
            <a:endParaRPr lang="en-US"/>
          </a:p>
        </p:txBody>
      </p:sp>
      <p:sp>
        <p:nvSpPr>
          <p:cNvPr id="6" name="TextBox 5">
            <a:extLst>
              <a:ext uri="{FF2B5EF4-FFF2-40B4-BE49-F238E27FC236}">
                <a16:creationId xmlns:a16="http://schemas.microsoft.com/office/drawing/2014/main" id="{63179F13-D3E6-99BA-8B70-0256E5201B47}"/>
              </a:ext>
            </a:extLst>
          </p:cNvPr>
          <p:cNvSpPr txBox="1"/>
          <p:nvPr/>
        </p:nvSpPr>
        <p:spPr>
          <a:xfrm>
            <a:off x="8075206" y="4190982"/>
            <a:ext cx="4008641" cy="307777"/>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a:solidFill>
                  <a:schemeClr val="bg1"/>
                </a:solidFill>
                <a:ea typeface="Calibri"/>
                <a:cs typeface="Calibri"/>
              </a:rPr>
              <a:t>Ahora es necesario para los sitios que cuentan RNA.</a:t>
            </a:r>
            <a:endParaRPr lang="en-US" sz="1400">
              <a:solidFill>
                <a:schemeClr val="bg1"/>
              </a:solidFill>
              <a:ea typeface="Calibri"/>
              <a:cs typeface="Calibri"/>
            </a:endParaRPr>
          </a:p>
        </p:txBody>
      </p:sp>
      <p:sp>
        <p:nvSpPr>
          <p:cNvPr id="7" name="Arrow: Left 6">
            <a:extLst>
              <a:ext uri="{FF2B5EF4-FFF2-40B4-BE49-F238E27FC236}">
                <a16:creationId xmlns:a16="http://schemas.microsoft.com/office/drawing/2014/main" id="{198FA4BD-88A1-1F24-9781-00A41BDB376B}"/>
              </a:ext>
            </a:extLst>
          </p:cNvPr>
          <p:cNvSpPr/>
          <p:nvPr/>
        </p:nvSpPr>
        <p:spPr>
          <a:xfrm>
            <a:off x="3785784" y="4238970"/>
            <a:ext cx="4167592" cy="21207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552A88-E05E-42BB-3DDA-24115E4117CC}"/>
              </a:ext>
            </a:extLst>
          </p:cNvPr>
          <p:cNvSpPr txBox="1"/>
          <p:nvPr/>
        </p:nvSpPr>
        <p:spPr>
          <a:xfrm>
            <a:off x="1966785" y="5909257"/>
            <a:ext cx="8258428" cy="646331"/>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chemeClr val="bg1"/>
                </a:solidFill>
                <a:ea typeface="Calibri"/>
                <a:cs typeface="Calibri"/>
              </a:rPr>
              <a:t>Reúna</a:t>
            </a:r>
            <a:r>
              <a:rPr lang="en-US">
                <a:solidFill>
                  <a:schemeClr val="bg1"/>
                </a:solidFill>
                <a:ea typeface="Calibri"/>
                <a:cs typeface="Calibri"/>
              </a:rPr>
              <a:t> </a:t>
            </a:r>
            <a:r>
              <a:rPr lang="en-US" err="1">
                <a:solidFill>
                  <a:schemeClr val="bg1"/>
                </a:solidFill>
                <a:ea typeface="Calibri"/>
                <a:cs typeface="Calibri"/>
              </a:rPr>
              <a:t>recursos</a:t>
            </a:r>
            <a:r>
              <a:rPr lang="en-US">
                <a:solidFill>
                  <a:schemeClr val="bg1"/>
                </a:solidFill>
                <a:ea typeface="Calibri"/>
                <a:cs typeface="Calibri"/>
              </a:rPr>
              <a:t> para </a:t>
            </a:r>
            <a:r>
              <a:rPr lang="en-US" err="1">
                <a:solidFill>
                  <a:schemeClr val="bg1"/>
                </a:solidFill>
                <a:ea typeface="Calibri"/>
                <a:cs typeface="Calibri"/>
              </a:rPr>
              <a:t>identificar</a:t>
            </a:r>
            <a:r>
              <a:rPr lang="en-US">
                <a:solidFill>
                  <a:schemeClr val="bg1"/>
                </a:solidFill>
                <a:ea typeface="Calibri"/>
                <a:cs typeface="Calibri"/>
              </a:rPr>
              <a:t> </a:t>
            </a:r>
            <a:r>
              <a:rPr lang="en-US" err="1">
                <a:solidFill>
                  <a:schemeClr val="bg1"/>
                </a:solidFill>
                <a:ea typeface="Calibri"/>
                <a:cs typeface="Calibri"/>
              </a:rPr>
              <a:t>especies</a:t>
            </a:r>
            <a:r>
              <a:rPr lang="en-US">
                <a:solidFill>
                  <a:schemeClr val="bg1"/>
                </a:solidFill>
                <a:ea typeface="Calibri"/>
                <a:cs typeface="Calibri"/>
              </a:rPr>
              <a:t> de </a:t>
            </a:r>
            <a:r>
              <a:rPr lang="en-US" err="1">
                <a:solidFill>
                  <a:schemeClr val="bg1"/>
                </a:solidFill>
                <a:ea typeface="Calibri"/>
                <a:cs typeface="Calibri"/>
              </a:rPr>
              <a:t>árboles</a:t>
            </a:r>
            <a:r>
              <a:rPr lang="en-US">
                <a:solidFill>
                  <a:schemeClr val="bg1"/>
                </a:solidFill>
                <a:ea typeface="Calibri"/>
                <a:cs typeface="Calibri"/>
              </a:rPr>
              <a:t> (</a:t>
            </a:r>
            <a:r>
              <a:rPr lang="en-US" err="1">
                <a:solidFill>
                  <a:schemeClr val="bg1"/>
                </a:solidFill>
                <a:ea typeface="Calibri"/>
                <a:cs typeface="Calibri"/>
              </a:rPr>
              <a:t>aplicaciones</a:t>
            </a:r>
            <a:r>
              <a:rPr lang="en-US">
                <a:solidFill>
                  <a:schemeClr val="bg1"/>
                </a:solidFill>
                <a:ea typeface="Calibri"/>
                <a:cs typeface="Calibri"/>
              </a:rPr>
              <a:t>, </a:t>
            </a:r>
            <a:r>
              <a:rPr lang="en-US" err="1">
                <a:solidFill>
                  <a:schemeClr val="bg1"/>
                </a:solidFill>
                <a:ea typeface="Calibri"/>
                <a:cs typeface="Calibri"/>
              </a:rPr>
              <a:t>guías</a:t>
            </a:r>
            <a:r>
              <a:rPr lang="en-US">
                <a:solidFill>
                  <a:schemeClr val="bg1"/>
                </a:solidFill>
                <a:ea typeface="Calibri"/>
                <a:cs typeface="Calibri"/>
              </a:rPr>
              <a:t> de </a:t>
            </a:r>
            <a:r>
              <a:rPr lang="en-US" err="1">
                <a:solidFill>
                  <a:schemeClr val="bg1"/>
                </a:solidFill>
                <a:ea typeface="Calibri"/>
                <a:cs typeface="Calibri"/>
              </a:rPr>
              <a:t>plantas</a:t>
            </a:r>
            <a:r>
              <a:rPr lang="en-US">
                <a:solidFill>
                  <a:schemeClr val="bg1"/>
                </a:solidFill>
                <a:ea typeface="Calibri"/>
                <a:cs typeface="Calibri"/>
              </a:rPr>
              <a:t>, etc.) antes de </a:t>
            </a:r>
            <a:r>
              <a:rPr lang="en-US" err="1">
                <a:solidFill>
                  <a:schemeClr val="bg1"/>
                </a:solidFill>
                <a:ea typeface="Calibri"/>
                <a:cs typeface="Calibri"/>
              </a:rPr>
              <a:t>ir</a:t>
            </a:r>
            <a:r>
              <a:rPr lang="en-US">
                <a:solidFill>
                  <a:schemeClr val="bg1"/>
                </a:solidFill>
                <a:ea typeface="Calibri"/>
                <a:cs typeface="Calibri"/>
              </a:rPr>
              <a:t> al campo.</a:t>
            </a:r>
          </a:p>
        </p:txBody>
      </p:sp>
      <p:pic>
        <p:nvPicPr>
          <p:cNvPr id="8" name="Picture 7">
            <a:extLst>
              <a:ext uri="{FF2B5EF4-FFF2-40B4-BE49-F238E27FC236}">
                <a16:creationId xmlns:a16="http://schemas.microsoft.com/office/drawing/2014/main" id="{68368672-0260-571E-FFEE-4B97428E5694}"/>
              </a:ext>
            </a:extLst>
          </p:cNvPr>
          <p:cNvPicPr>
            <a:picLocks noChangeAspect="1"/>
          </p:cNvPicPr>
          <p:nvPr/>
        </p:nvPicPr>
        <p:blipFill>
          <a:blip r:embed="rId3"/>
          <a:stretch>
            <a:fillRect/>
          </a:stretch>
        </p:blipFill>
        <p:spPr>
          <a:xfrm>
            <a:off x="8785013" y="714493"/>
            <a:ext cx="3406987" cy="1937994"/>
          </a:xfrm>
          <a:prstGeom prst="rect">
            <a:avLst/>
          </a:prstGeom>
        </p:spPr>
      </p:pic>
      <p:sp>
        <p:nvSpPr>
          <p:cNvPr id="10" name="Rectangle 9">
            <a:extLst>
              <a:ext uri="{FF2B5EF4-FFF2-40B4-BE49-F238E27FC236}">
                <a16:creationId xmlns:a16="http://schemas.microsoft.com/office/drawing/2014/main" id="{FF4AAAF2-F3AB-9292-414C-B0772B7A7F88}"/>
              </a:ext>
            </a:extLst>
          </p:cNvPr>
          <p:cNvSpPr/>
          <p:nvPr/>
        </p:nvSpPr>
        <p:spPr>
          <a:xfrm>
            <a:off x="1971993" y="5160498"/>
            <a:ext cx="8263047" cy="571200"/>
          </a:xfrm>
          <a:prstGeom prst="rect">
            <a:avLst/>
          </a:prstGeom>
          <a:solidFill>
            <a:srgbClr val="66AE9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a:ea typeface="Calibri"/>
                <a:cs typeface="Calibri"/>
              </a:rPr>
              <a:t>Los sitios en los que la RNA es una de las prácticas y las estimaciones de la RNA se presentan al IMP</a:t>
            </a:r>
            <a:endParaRPr lang="en-US"/>
          </a:p>
        </p:txBody>
      </p:sp>
    </p:spTree>
    <p:extLst>
      <p:ext uri="{BB962C8B-B14F-4D97-AF65-F5344CB8AC3E}">
        <p14:creationId xmlns:p14="http://schemas.microsoft.com/office/powerpoint/2010/main" val="366384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5716-9846-7A5C-45B8-9AF6CB13C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2183C-807B-6973-1405-DD2430C7909C}"/>
              </a:ext>
            </a:extLst>
          </p:cNvPr>
          <p:cNvSpPr>
            <a:spLocks noGrp="1"/>
          </p:cNvSpPr>
          <p:nvPr>
            <p:ph type="title"/>
          </p:nvPr>
        </p:nvSpPr>
        <p:spPr>
          <a:xfrm>
            <a:off x="640814" y="197099"/>
            <a:ext cx="10910371" cy="1343924"/>
          </a:xfrm>
        </p:spPr>
        <p:txBody>
          <a:bodyPr/>
          <a:lstStyle/>
          <a:p>
            <a:r>
              <a:rPr lang="es-ES">
                <a:solidFill>
                  <a:srgbClr val="3C8689"/>
                </a:solidFill>
                <a:ea typeface="Calibri Light"/>
                <a:cs typeface="Calibri Light"/>
              </a:rPr>
              <a:t>Consideraciones especiales para el monitoreo del año 2.5</a:t>
            </a:r>
            <a:endParaRPr lang="en-US">
              <a:solidFill>
                <a:srgbClr val="3C8689"/>
              </a:solidFill>
            </a:endParaRPr>
          </a:p>
        </p:txBody>
      </p:sp>
      <p:sp>
        <p:nvSpPr>
          <p:cNvPr id="3" name="Content Placeholder 2">
            <a:extLst>
              <a:ext uri="{FF2B5EF4-FFF2-40B4-BE49-F238E27FC236}">
                <a16:creationId xmlns:a16="http://schemas.microsoft.com/office/drawing/2014/main" id="{93549F1A-AF1C-AA5B-CE4B-6C823526BD62}"/>
              </a:ext>
            </a:extLst>
          </p:cNvPr>
          <p:cNvSpPr>
            <a:spLocks noGrp="1"/>
          </p:cNvSpPr>
          <p:nvPr>
            <p:ph idx="1"/>
          </p:nvPr>
        </p:nvSpPr>
        <p:spPr>
          <a:xfrm>
            <a:off x="838200" y="1541023"/>
            <a:ext cx="10515600" cy="5195963"/>
          </a:xfrm>
        </p:spPr>
        <p:txBody>
          <a:bodyPr vert="horz" lIns="91440" tIns="45720" rIns="91440" bIns="45720" rtlCol="0" anchor="t">
            <a:normAutofit fontScale="85000" lnSpcReduction="20000"/>
          </a:bodyPr>
          <a:lstStyle/>
          <a:p>
            <a:r>
              <a:rPr lang="es-ES">
                <a:ea typeface="Calibri"/>
                <a:cs typeface="Calibri"/>
              </a:rPr>
              <a:t>Mismo número de parcelas que la línea base</a:t>
            </a:r>
          </a:p>
          <a:p>
            <a:pPr lvl="1"/>
            <a:r>
              <a:rPr lang="es-ES">
                <a:ea typeface="Calibri"/>
                <a:cs typeface="Calibri"/>
              </a:rPr>
              <a:t>A menos que la excepción o la actualización se discutan con el equipo de monitoreo global</a:t>
            </a:r>
          </a:p>
          <a:p>
            <a:r>
              <a:rPr lang="es-ES">
                <a:ea typeface="Calibri"/>
                <a:cs typeface="Calibri"/>
              </a:rPr>
              <a:t>Los números de </a:t>
            </a:r>
            <a:r>
              <a:rPr lang="es-ES" err="1">
                <a:ea typeface="Calibri"/>
                <a:cs typeface="Calibri"/>
              </a:rPr>
              <a:t>identificaci</a:t>
            </a:r>
            <a:r>
              <a:rPr lang="pt-BR">
                <a:ea typeface="Calibri"/>
                <a:cs typeface="Calibri"/>
              </a:rPr>
              <a:t>ón</a:t>
            </a:r>
            <a:r>
              <a:rPr lang="es-ES">
                <a:ea typeface="Calibri"/>
                <a:cs typeface="Calibri"/>
              </a:rPr>
              <a:t> (ID) de las parcelas permanentes deben coincidir con la línea base
</a:t>
            </a:r>
            <a:r>
              <a:rPr lang="en-US"/>
              <a:t> </a:t>
            </a:r>
            <a:r>
              <a:rPr lang="en-US" err="1"/>
              <a:t>Oriéntese</a:t>
            </a:r>
            <a:r>
              <a:rPr lang="en-US"/>
              <a:t> </a:t>
            </a:r>
            <a:r>
              <a:rPr lang="es-ES">
                <a:ea typeface="Calibri"/>
                <a:cs typeface="Calibri"/>
              </a:rPr>
              <a:t>con los datos de la línea base y las características del sitio</a:t>
            </a:r>
          </a:p>
          <a:p>
            <a:pPr lvl="1"/>
            <a:r>
              <a:rPr lang="es-ES">
                <a:ea typeface="Calibri"/>
                <a:cs typeface="Calibri"/>
              </a:rPr>
              <a:t>Estratos del sitio
Características de las parcelas y datos de la línea base</a:t>
            </a:r>
          </a:p>
          <a:p>
            <a:r>
              <a:rPr lang="en-US" err="1">
                <a:ea typeface="Calibri"/>
                <a:cs typeface="Calibri"/>
              </a:rPr>
              <a:t>Parcelas</a:t>
            </a:r>
            <a:r>
              <a:rPr lang="en-US">
                <a:ea typeface="Calibri"/>
                <a:cs typeface="Calibri"/>
              </a:rPr>
              <a:t> </a:t>
            </a:r>
            <a:r>
              <a:rPr lang="en-US" err="1">
                <a:ea typeface="Calibri"/>
                <a:cs typeface="Calibri"/>
              </a:rPr>
              <a:t>permanentes</a:t>
            </a:r>
            <a:endParaRPr lang="en-US">
              <a:ea typeface="Calibri"/>
              <a:cs typeface="Calibri"/>
            </a:endParaRPr>
          </a:p>
          <a:p>
            <a:pPr lvl="1"/>
            <a:r>
              <a:rPr lang="es-ES">
                <a:ea typeface="Calibri"/>
                <a:cs typeface="Calibri"/>
              </a:rPr>
              <a:t>Utilice los puntos GPS de base de datos para volver a las parcelas</a:t>
            </a:r>
          </a:p>
          <a:p>
            <a:pPr lvl="2"/>
            <a:r>
              <a:rPr lang="es-ES">
                <a:ea typeface="Calibri"/>
                <a:cs typeface="Calibri"/>
              </a:rPr>
              <a:t>Busque marcadores, tenga en cuenta el error de GPS</a:t>
            </a:r>
          </a:p>
          <a:p>
            <a:pPr lvl="1"/>
            <a:r>
              <a:rPr lang="es-ES">
                <a:ea typeface="Calibri"/>
                <a:cs typeface="Calibri"/>
              </a:rPr>
              <a:t>Recopilar datos dentro de la misma parcela</a:t>
            </a:r>
          </a:p>
          <a:p>
            <a:r>
              <a:rPr lang="en-US" err="1">
                <a:ea typeface="Calibri"/>
                <a:cs typeface="Calibri"/>
              </a:rPr>
              <a:t>Parcelas</a:t>
            </a:r>
            <a:r>
              <a:rPr lang="en-US">
                <a:ea typeface="Calibri"/>
                <a:cs typeface="Calibri"/>
              </a:rPr>
              <a:t> </a:t>
            </a:r>
            <a:r>
              <a:rPr lang="en-US" err="1">
                <a:ea typeface="Calibri"/>
                <a:cs typeface="Calibri"/>
              </a:rPr>
              <a:t>aleatorias</a:t>
            </a:r>
            <a:endParaRPr lang="en-US">
              <a:ea typeface="Calibri"/>
              <a:cs typeface="Calibri"/>
            </a:endParaRPr>
          </a:p>
          <a:p>
            <a:pPr lvl="1"/>
            <a:r>
              <a:rPr lang="es-ES">
                <a:ea typeface="Calibri"/>
                <a:cs typeface="Calibri"/>
              </a:rPr>
              <a:t>Para las parcelas que no sean permanentes (hasta 1/2), siga el mismo proceso para colocar las parcelas como en la línea base (siguiente diapositiva)</a:t>
            </a:r>
          </a:p>
          <a:p>
            <a:pPr>
              <a:buFont typeface="Courier New" panose="020B0604020202020204" pitchFamily="34" charset="0"/>
              <a:buChar char="o"/>
            </a:pPr>
            <a:r>
              <a:rPr lang="es-ES">
                <a:ea typeface="Calibri"/>
                <a:cs typeface="Calibri"/>
              </a:rPr>
              <a:t>Considere la posibilidad de marcar los árboles para llevar un registro de los que se han contado</a:t>
            </a:r>
            <a:endParaRPr lang="en-US">
              <a:ea typeface="Calibri"/>
              <a:cs typeface="Calibri"/>
            </a:endParaRPr>
          </a:p>
          <a:p>
            <a:pPr marL="0" indent="0">
              <a:buNone/>
            </a:pP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0DDA478-E3EB-22CA-5084-3EA6058FF680}"/>
              </a:ext>
            </a:extLst>
          </p:cNvPr>
          <p:cNvSpPr>
            <a:spLocks noGrp="1"/>
          </p:cNvSpPr>
          <p:nvPr>
            <p:ph type="sldNum" sz="quarter" idx="12"/>
          </p:nvPr>
        </p:nvSpPr>
        <p:spPr/>
        <p:txBody>
          <a:bodyPr/>
          <a:lstStyle/>
          <a:p>
            <a:fld id="{330EA680-D336-4FF7-8B7A-9848BB0A1C32}" type="slidenum">
              <a:rPr lang="en-US" smtClean="0"/>
              <a:t>24</a:t>
            </a:fld>
            <a:endParaRPr lang="en-US"/>
          </a:p>
        </p:txBody>
      </p:sp>
    </p:spTree>
    <p:extLst>
      <p:ext uri="{BB962C8B-B14F-4D97-AF65-F5344CB8AC3E}">
        <p14:creationId xmlns:p14="http://schemas.microsoft.com/office/powerpoint/2010/main" val="2853627188"/>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3C10-04A6-CE27-D3DC-F007E8466EC6}"/>
              </a:ext>
            </a:extLst>
          </p:cNvPr>
          <p:cNvSpPr>
            <a:spLocks noGrp="1"/>
          </p:cNvSpPr>
          <p:nvPr>
            <p:ph type="title"/>
          </p:nvPr>
        </p:nvSpPr>
        <p:spPr>
          <a:xfrm>
            <a:off x="545780" y="141007"/>
            <a:ext cx="10500625" cy="1349564"/>
          </a:xfrm>
        </p:spPr>
        <p:txBody>
          <a:bodyPr vert="horz" lIns="91440" tIns="45720" rIns="91440" bIns="45720" rtlCol="0" anchor="ctr">
            <a:normAutofit/>
          </a:bodyPr>
          <a:lstStyle/>
          <a:p>
            <a:r>
              <a:rPr lang="en-US" sz="2800" b="1" err="1">
                <a:solidFill>
                  <a:srgbClr val="3C8689"/>
                </a:solidFill>
                <a:latin typeface="Franklin Gothic Book"/>
                <a:cs typeface="Calibri Light"/>
              </a:rPr>
              <a:t>Ubicaci</a:t>
            </a:r>
            <a:r>
              <a:rPr lang="pt-BR" sz="2800" b="1">
                <a:solidFill>
                  <a:srgbClr val="3C8689"/>
                </a:solidFill>
                <a:latin typeface="Franklin Gothic Book"/>
                <a:cs typeface="Calibri Light"/>
              </a:rPr>
              <a:t>ón de </a:t>
            </a:r>
            <a:r>
              <a:rPr lang="en-US" sz="2800" b="1" err="1">
                <a:solidFill>
                  <a:srgbClr val="3C8689"/>
                </a:solidFill>
                <a:latin typeface="Franklin Gothic Book"/>
                <a:cs typeface="Calibri Light"/>
              </a:rPr>
              <a:t>Parcelas</a:t>
            </a:r>
            <a:r>
              <a:rPr lang="en-US" sz="2800" b="1">
                <a:solidFill>
                  <a:srgbClr val="3C8689"/>
                </a:solidFill>
                <a:latin typeface="Franklin Gothic Book"/>
                <a:cs typeface="Calibri Light"/>
              </a:rPr>
              <a:t>: </a:t>
            </a:r>
            <a:r>
              <a:rPr lang="en-US" sz="2800" b="1" err="1">
                <a:solidFill>
                  <a:srgbClr val="3C8689"/>
                </a:solidFill>
                <a:latin typeface="Franklin Gothic Book"/>
                <a:cs typeface="Calibri Light"/>
              </a:rPr>
              <a:t>Generar</a:t>
            </a:r>
            <a:r>
              <a:rPr lang="en-US" sz="2800" b="1">
                <a:solidFill>
                  <a:srgbClr val="3C8689"/>
                </a:solidFill>
                <a:latin typeface="Franklin Gothic Book"/>
                <a:cs typeface="Calibri Light"/>
              </a:rPr>
              <a:t> </a:t>
            </a:r>
            <a:r>
              <a:rPr lang="en-US" sz="2800" b="1" err="1">
                <a:solidFill>
                  <a:srgbClr val="3C8689"/>
                </a:solidFill>
                <a:latin typeface="Franklin Gothic Book"/>
                <a:cs typeface="Calibri Light"/>
              </a:rPr>
              <a:t>Coordenadas</a:t>
            </a:r>
            <a:r>
              <a:rPr lang="en-US" sz="2800" b="1">
                <a:solidFill>
                  <a:srgbClr val="3C8689"/>
                </a:solidFill>
                <a:latin typeface="Franklin Gothic Book"/>
                <a:cs typeface="Calibri Light"/>
              </a:rPr>
              <a:t> GPS</a:t>
            </a:r>
            <a:endParaRPr lang="en-US" sz="3600" b="1">
              <a:solidFill>
                <a:srgbClr val="3C8689"/>
              </a:solidFill>
              <a:latin typeface="Franklin Gothic Book"/>
              <a:cs typeface="Calibri Light"/>
            </a:endParaRPr>
          </a:p>
        </p:txBody>
      </p:sp>
      <p:sp>
        <p:nvSpPr>
          <p:cNvPr id="3" name="Content Placeholder 2">
            <a:extLst>
              <a:ext uri="{FF2B5EF4-FFF2-40B4-BE49-F238E27FC236}">
                <a16:creationId xmlns:a16="http://schemas.microsoft.com/office/drawing/2014/main" id="{BB34C8E2-154F-0328-B9B0-52401B910B7C}"/>
              </a:ext>
            </a:extLst>
          </p:cNvPr>
          <p:cNvSpPr>
            <a:spLocks noGrp="1"/>
          </p:cNvSpPr>
          <p:nvPr>
            <p:ph idx="1"/>
          </p:nvPr>
        </p:nvSpPr>
        <p:spPr>
          <a:xfrm>
            <a:off x="545123" y="1393578"/>
            <a:ext cx="5260043" cy="5159500"/>
          </a:xfrm>
        </p:spPr>
        <p:txBody>
          <a:bodyPr vert="horz" lIns="91440" tIns="45720" rIns="91440" bIns="45720" rtlCol="0" anchor="t">
            <a:normAutofit/>
          </a:bodyPr>
          <a:lstStyle/>
          <a:p>
            <a:r>
              <a:rPr lang="es-ES" sz="1800">
                <a:solidFill>
                  <a:srgbClr val="887B56"/>
                </a:solidFill>
                <a:latin typeface="Franklin Gothic Medium"/>
              </a:rPr>
              <a:t>Se recomienda colocar </a:t>
            </a:r>
            <a:r>
              <a:rPr lang="es-ES" sz="1800" b="1" err="1">
                <a:solidFill>
                  <a:srgbClr val="887B56"/>
                </a:solidFill>
                <a:latin typeface="Franklin Gothic Medium"/>
              </a:rPr>
              <a:t>caudrantes</a:t>
            </a:r>
            <a:r>
              <a:rPr lang="es-ES" sz="1800">
                <a:solidFill>
                  <a:srgbClr val="887B56"/>
                </a:solidFill>
                <a:latin typeface="Franklin Gothic Medium"/>
              </a:rPr>
              <a:t> de 1HA sobre el sitio y colocar aleatoriamente una parcela dentro de cada cuadrícula + colocar aleatoriamente sitios de control (1 por estrato):</a:t>
            </a:r>
          </a:p>
          <a:p>
            <a:pPr lvl="1"/>
            <a:r>
              <a:rPr lang="es-ES" sz="1400">
                <a:solidFill>
                  <a:srgbClr val="887B56"/>
                </a:solidFill>
                <a:latin typeface="Franklin Gothic Medium"/>
              </a:rPr>
              <a:t>Genere "centroides de parcela" aleatorios en ArcGIS o utilice un generador de números aleatorios para determinar dónde se debe colocar las parcelas.
Si es necesario, corrija la distribución de ubicación aleatoria para asegurarse de que la fracción correcta de parcelas esté en cada estrato.</a:t>
            </a:r>
            <a:endParaRPr lang="en-US" sz="1800">
              <a:solidFill>
                <a:srgbClr val="887B56"/>
              </a:solidFill>
              <a:latin typeface="Franklin Gothic Medium"/>
            </a:endParaRPr>
          </a:p>
          <a:p>
            <a:r>
              <a:rPr lang="es-ES" sz="1800">
                <a:solidFill>
                  <a:srgbClr val="887B56"/>
                </a:solidFill>
                <a:latin typeface="Franklin Gothic Medium"/>
              </a:rPr>
              <a:t>Las parcelas no deben colocarse a menos de 5 metros de los límites del sitio, para evitar efectos de borde.
Descarga puntos GPS para encontrar tus parcelas en el campo. Añadir los puntos a un GPS facilita la localización de las parcelas.</a:t>
            </a:r>
            <a:endParaRPr lang="en-US" sz="1800">
              <a:solidFill>
                <a:srgbClr val="887B56"/>
              </a:solidFill>
              <a:latin typeface="Franklin Gothic Medium"/>
            </a:endParaRPr>
          </a:p>
        </p:txBody>
      </p:sp>
      <p:pic>
        <p:nvPicPr>
          <p:cNvPr id="5" name="object 4">
            <a:extLst>
              <a:ext uri="{FF2B5EF4-FFF2-40B4-BE49-F238E27FC236}">
                <a16:creationId xmlns:a16="http://schemas.microsoft.com/office/drawing/2014/main" id="{5139389A-3CCC-F8ED-6DFB-71CE557B40C3}"/>
              </a:ext>
            </a:extLst>
          </p:cNvPr>
          <p:cNvPicPr/>
          <p:nvPr/>
        </p:nvPicPr>
        <p:blipFill>
          <a:blip r:embed="rId3" cstate="print"/>
          <a:stretch>
            <a:fillRect/>
          </a:stretch>
        </p:blipFill>
        <p:spPr>
          <a:xfrm>
            <a:off x="11334750" y="6067425"/>
            <a:ext cx="419100" cy="523875"/>
          </a:xfrm>
          <a:prstGeom prst="rect">
            <a:avLst/>
          </a:prstGeom>
        </p:spPr>
      </p:pic>
      <p:sp>
        <p:nvSpPr>
          <p:cNvPr id="6" name="TextBox 5">
            <a:extLst>
              <a:ext uri="{FF2B5EF4-FFF2-40B4-BE49-F238E27FC236}">
                <a16:creationId xmlns:a16="http://schemas.microsoft.com/office/drawing/2014/main" id="{8029D223-442E-E306-F957-E7B3E1DBCE4E}"/>
              </a:ext>
            </a:extLst>
          </p:cNvPr>
          <p:cNvSpPr txBox="1"/>
          <p:nvPr/>
        </p:nvSpPr>
        <p:spPr>
          <a:xfrm>
            <a:off x="6302455" y="5337362"/>
            <a:ext cx="552388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a:solidFill>
                  <a:srgbClr val="887B56"/>
                </a:solidFill>
                <a:latin typeface="Franklin Gothic Medium"/>
              </a:rPr>
              <a:t>En caso de duda sobre la ubicación adecuada de las parcelas de control, póngase en contacto con el equipo de monitoreo global. Estamos abiertos a conversar sobre el diseño de control adecuado.</a:t>
            </a:r>
            <a:br>
              <a:rPr lang="en-US" sz="1400">
                <a:latin typeface="Franklin Gothic Medium"/>
              </a:rPr>
            </a:br>
            <a:endParaRPr lang="en-US" sz="1400">
              <a:solidFill>
                <a:srgbClr val="887B56"/>
              </a:solidFill>
              <a:latin typeface="Franklin Gothic Medium"/>
            </a:endParaRPr>
          </a:p>
        </p:txBody>
      </p:sp>
      <p:pic>
        <p:nvPicPr>
          <p:cNvPr id="10" name="Picture 6" descr="Map&#10;&#10;Description automatically generated">
            <a:extLst>
              <a:ext uri="{FF2B5EF4-FFF2-40B4-BE49-F238E27FC236}">
                <a16:creationId xmlns:a16="http://schemas.microsoft.com/office/drawing/2014/main" id="{AFB1B3A2-CA58-1329-5AC5-A7EFE51E03F6}"/>
              </a:ext>
            </a:extLst>
          </p:cNvPr>
          <p:cNvPicPr>
            <a:picLocks noChangeAspect="1"/>
          </p:cNvPicPr>
          <p:nvPr/>
        </p:nvPicPr>
        <p:blipFill>
          <a:blip r:embed="rId4"/>
          <a:stretch>
            <a:fillRect/>
          </a:stretch>
        </p:blipFill>
        <p:spPr>
          <a:xfrm rot="5400000">
            <a:off x="8548533" y="1965872"/>
            <a:ext cx="3846378" cy="2709228"/>
          </a:xfrm>
          <a:prstGeom prst="rect">
            <a:avLst/>
          </a:prstGeom>
        </p:spPr>
      </p:pic>
      <p:sp>
        <p:nvSpPr>
          <p:cNvPr id="12" name="TextBox 11">
            <a:extLst>
              <a:ext uri="{FF2B5EF4-FFF2-40B4-BE49-F238E27FC236}">
                <a16:creationId xmlns:a16="http://schemas.microsoft.com/office/drawing/2014/main" id="{E552FC3F-C756-23B5-29A1-430F48188151}"/>
              </a:ext>
            </a:extLst>
          </p:cNvPr>
          <p:cNvSpPr txBox="1"/>
          <p:nvPr/>
        </p:nvSpPr>
        <p:spPr>
          <a:xfrm>
            <a:off x="9407595" y="5080115"/>
            <a:ext cx="249408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solidFill>
                  <a:srgbClr val="FFFFFF"/>
                </a:solidFill>
              </a:rPr>
              <a:t>© CONSERVATION INTERNATIONAL/VEGETATION MONITORING - FRANCE</a:t>
            </a:r>
            <a:endParaRPr lang="en-US" sz="900">
              <a:cs typeface="Calibri"/>
            </a:endParaRPr>
          </a:p>
        </p:txBody>
      </p:sp>
      <p:pic>
        <p:nvPicPr>
          <p:cNvPr id="14" name="Picture 9" descr="Map&#10;&#10;Description automatically generated">
            <a:extLst>
              <a:ext uri="{FF2B5EF4-FFF2-40B4-BE49-F238E27FC236}">
                <a16:creationId xmlns:a16="http://schemas.microsoft.com/office/drawing/2014/main" id="{BADF6BB8-0D84-519D-1BCC-4C7CA3BB95E8}"/>
              </a:ext>
            </a:extLst>
          </p:cNvPr>
          <p:cNvPicPr>
            <a:picLocks noChangeAspect="1"/>
          </p:cNvPicPr>
          <p:nvPr/>
        </p:nvPicPr>
        <p:blipFill>
          <a:blip r:embed="rId5"/>
          <a:stretch>
            <a:fillRect/>
          </a:stretch>
        </p:blipFill>
        <p:spPr>
          <a:xfrm>
            <a:off x="6370805" y="1393578"/>
            <a:ext cx="2639761" cy="3857358"/>
          </a:xfrm>
          <a:prstGeom prst="rect">
            <a:avLst/>
          </a:prstGeom>
        </p:spPr>
      </p:pic>
      <p:sp>
        <p:nvSpPr>
          <p:cNvPr id="15" name="TextBox 14">
            <a:extLst>
              <a:ext uri="{FF2B5EF4-FFF2-40B4-BE49-F238E27FC236}">
                <a16:creationId xmlns:a16="http://schemas.microsoft.com/office/drawing/2014/main" id="{21995DCC-6E19-C5F1-115C-66C94B4E2D92}"/>
              </a:ext>
            </a:extLst>
          </p:cNvPr>
          <p:cNvSpPr txBox="1"/>
          <p:nvPr/>
        </p:nvSpPr>
        <p:spPr>
          <a:xfrm>
            <a:off x="6369364" y="5080113"/>
            <a:ext cx="258200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solidFill>
                  <a:srgbClr val="FFFFFF"/>
                </a:solidFill>
              </a:rPr>
              <a:t>© CONSERVATION INTERNATIONAL/VEGETATION MONITORING - FRANCE</a:t>
            </a:r>
            <a:endParaRPr lang="en-US" sz="900">
              <a:cs typeface="Calibri"/>
            </a:endParaRPr>
          </a:p>
        </p:txBody>
      </p:sp>
      <p:sp>
        <p:nvSpPr>
          <p:cNvPr id="4" name="Slide Number Placeholder 3">
            <a:extLst>
              <a:ext uri="{FF2B5EF4-FFF2-40B4-BE49-F238E27FC236}">
                <a16:creationId xmlns:a16="http://schemas.microsoft.com/office/drawing/2014/main" id="{C03021E2-F002-E7F1-AE0A-E7A36170C678}"/>
              </a:ext>
            </a:extLst>
          </p:cNvPr>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1499603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67E01-1792-28B9-F398-20BB945E1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B64EC-E675-EB06-A961-094958FEBEE0}"/>
              </a:ext>
            </a:extLst>
          </p:cNvPr>
          <p:cNvSpPr>
            <a:spLocks noGrp="1"/>
          </p:cNvSpPr>
          <p:nvPr>
            <p:ph type="title"/>
          </p:nvPr>
        </p:nvSpPr>
        <p:spPr>
          <a:xfrm>
            <a:off x="838200" y="365125"/>
            <a:ext cx="10910371" cy="1343924"/>
          </a:xfrm>
        </p:spPr>
        <p:txBody>
          <a:bodyPr/>
          <a:lstStyle/>
          <a:p>
            <a:r>
              <a:rPr lang="es-ES">
                <a:solidFill>
                  <a:srgbClr val="3C8689"/>
                </a:solidFill>
                <a:ea typeface="Calibri Light"/>
                <a:cs typeface="Calibri Light"/>
              </a:rPr>
              <a:t>Consideraciones especiales para el monitoreo de RNA</a:t>
            </a:r>
            <a:endParaRPr lang="en-US">
              <a:solidFill>
                <a:srgbClr val="3C8689"/>
              </a:solidFill>
            </a:endParaRPr>
          </a:p>
        </p:txBody>
      </p:sp>
      <p:sp>
        <p:nvSpPr>
          <p:cNvPr id="3" name="Content Placeholder 2">
            <a:extLst>
              <a:ext uri="{FF2B5EF4-FFF2-40B4-BE49-F238E27FC236}">
                <a16:creationId xmlns:a16="http://schemas.microsoft.com/office/drawing/2014/main" id="{04B618D4-B6C8-240B-2166-A328E10EEC8E}"/>
              </a:ext>
            </a:extLst>
          </p:cNvPr>
          <p:cNvSpPr>
            <a:spLocks noGrp="1"/>
          </p:cNvSpPr>
          <p:nvPr>
            <p:ph idx="1"/>
          </p:nvPr>
        </p:nvSpPr>
        <p:spPr/>
        <p:txBody>
          <a:bodyPr vert="horz" lIns="91440" tIns="45720" rIns="91440" bIns="45720" rtlCol="0" anchor="t">
            <a:normAutofit/>
          </a:bodyPr>
          <a:lstStyle/>
          <a:p>
            <a:r>
              <a:rPr lang="es-ES">
                <a:ea typeface="Calibri"/>
                <a:cs typeface="Calibri"/>
              </a:rPr>
              <a:t>Las parcelas de 1m x 1m ahora son obligatorias en los sitios que cuentan con RNA como práctica de restauración</a:t>
            </a:r>
          </a:p>
          <a:p>
            <a:pPr lvl="1"/>
            <a:r>
              <a:rPr lang="es-ES">
                <a:ea typeface="Calibri"/>
                <a:cs typeface="Calibri"/>
              </a:rPr>
              <a:t>Cuente todos los árboles de menos de 1 cm de DAP, incluidos los árboles que aún no han alcanzado la altura de 1.3 metros (sin DAP)</a:t>
            </a:r>
          </a:p>
          <a:p>
            <a:pPr>
              <a:buFont typeface="Courier New" panose="020B0604020202020204" pitchFamily="34" charset="0"/>
              <a:buChar char="o"/>
            </a:pPr>
            <a:r>
              <a:rPr lang="es-ES">
                <a:ea typeface="Calibri"/>
                <a:cs typeface="Calibri"/>
              </a:rPr>
              <a:t>Distinguir los árboles plantados de los árboles de RNA</a:t>
            </a:r>
          </a:p>
          <a:p>
            <a:pPr lvl="1">
              <a:buFont typeface="Courier New" panose="020B0604020202020204" pitchFamily="34" charset="0"/>
              <a:buChar char="o"/>
            </a:pPr>
            <a:r>
              <a:rPr lang="es-ES">
                <a:ea typeface="Calibri"/>
                <a:cs typeface="Calibri"/>
              </a:rPr>
              <a:t>Los árboles de RNA pueden ser de diferentes especies o tamaños de árboles plantados
Los árboles de RNA no seguirán el patrón de plantación</a:t>
            </a:r>
            <a:endParaRPr lang="en-US">
              <a:ea typeface="Calibri"/>
              <a:cs typeface="Calibri"/>
            </a:endParaRPr>
          </a:p>
        </p:txBody>
      </p:sp>
      <p:sp>
        <p:nvSpPr>
          <p:cNvPr id="4" name="Slide Number Placeholder 3">
            <a:extLst>
              <a:ext uri="{FF2B5EF4-FFF2-40B4-BE49-F238E27FC236}">
                <a16:creationId xmlns:a16="http://schemas.microsoft.com/office/drawing/2014/main" id="{8FE7E932-2E55-AC88-9E4E-7FD32BDEF0DC}"/>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387128456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A742C-AAF3-7D13-6A86-C1FFACE7D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1E045-CBAC-9251-E202-567FCCC87786}"/>
              </a:ext>
            </a:extLst>
          </p:cNvPr>
          <p:cNvSpPr>
            <a:spLocks noGrp="1"/>
          </p:cNvSpPr>
          <p:nvPr>
            <p:ph type="title"/>
          </p:nvPr>
        </p:nvSpPr>
        <p:spPr>
          <a:xfrm>
            <a:off x="838200" y="365125"/>
            <a:ext cx="10910371" cy="1343924"/>
          </a:xfrm>
        </p:spPr>
        <p:txBody>
          <a:bodyPr>
            <a:normAutofit/>
          </a:bodyPr>
          <a:lstStyle/>
          <a:p>
            <a:r>
              <a:rPr lang="es-ES">
                <a:solidFill>
                  <a:srgbClr val="3C8689"/>
                </a:solidFill>
                <a:ea typeface="Calibri Light"/>
                <a:cs typeface="Calibri Light"/>
              </a:rPr>
              <a:t>Consideraciones especiales para zonas de RNA de crecimiento lento</a:t>
            </a:r>
            <a:endParaRPr lang="en-US">
              <a:solidFill>
                <a:srgbClr val="3C8689"/>
              </a:solidFill>
            </a:endParaRPr>
          </a:p>
        </p:txBody>
      </p:sp>
      <p:sp>
        <p:nvSpPr>
          <p:cNvPr id="3" name="Content Placeholder 2">
            <a:extLst>
              <a:ext uri="{FF2B5EF4-FFF2-40B4-BE49-F238E27FC236}">
                <a16:creationId xmlns:a16="http://schemas.microsoft.com/office/drawing/2014/main" id="{741108DD-B491-1201-2B33-8FA514C31F8D}"/>
              </a:ext>
            </a:extLst>
          </p:cNvPr>
          <p:cNvSpPr>
            <a:spLocks noGrp="1"/>
          </p:cNvSpPr>
          <p:nvPr>
            <p:ph idx="1"/>
          </p:nvPr>
        </p:nvSpPr>
        <p:spPr/>
        <p:txBody>
          <a:bodyPr vert="horz" lIns="91440" tIns="45720" rIns="91440" bIns="45720" rtlCol="0" anchor="t">
            <a:normAutofit/>
          </a:bodyPr>
          <a:lstStyle/>
          <a:p>
            <a:r>
              <a:rPr lang="es-ES">
                <a:ea typeface="Calibri"/>
                <a:cs typeface="Calibri"/>
              </a:rPr>
              <a:t>Las parcelas de 1m x 1m ahora son obligatorias en los sitios que cuentan con RNA</a:t>
            </a:r>
          </a:p>
          <a:p>
            <a:pPr lvl="1"/>
            <a:r>
              <a:rPr lang="es-ES">
                <a:ea typeface="Calibri"/>
                <a:cs typeface="Calibri"/>
              </a:rPr>
              <a:t>Cuente todos los árboles de menos de 1 cm de DAP, incluidos los árboles que aún no han alcanzado la altura del pecho (sin DAP)</a:t>
            </a:r>
          </a:p>
          <a:p>
            <a:r>
              <a:rPr lang="es-ES">
                <a:ea typeface="Calibri"/>
                <a:cs typeface="Calibri"/>
              </a:rPr>
              <a:t>Por lo general, un árbol de RNA debe alcanzar 1 cm de DAP para que se cuente para la meta de PPC</a:t>
            </a:r>
          </a:p>
          <a:p>
            <a:pPr lvl="1"/>
            <a:r>
              <a:rPr lang="es-ES">
                <a:ea typeface="Calibri"/>
                <a:cs typeface="Calibri"/>
              </a:rPr>
              <a:t>Si cuenta con sitios donde no se espera que los árboles de RNA alcancen 1 cm de DAP, comunica con el equipo de monitoreo global sobre la posibilidad de hacer una excepción</a:t>
            </a:r>
          </a:p>
          <a:p>
            <a:pPr lvl="2"/>
            <a:r>
              <a:rPr lang="es-ES">
                <a:ea typeface="Calibri"/>
                <a:cs typeface="Calibri"/>
              </a:rPr>
              <a:t>Solo aplicable en zonas templadas, de altitudes elevadas y ecosistemas acuáticas</a:t>
            </a:r>
            <a:endParaRPr lang="en-US">
              <a:ea typeface="Calibri"/>
              <a:cs typeface="Calibri"/>
            </a:endParaRPr>
          </a:p>
        </p:txBody>
      </p:sp>
      <p:sp>
        <p:nvSpPr>
          <p:cNvPr id="4" name="Slide Number Placeholder 3">
            <a:extLst>
              <a:ext uri="{FF2B5EF4-FFF2-40B4-BE49-F238E27FC236}">
                <a16:creationId xmlns:a16="http://schemas.microsoft.com/office/drawing/2014/main" id="{DFA32723-431E-64B3-F3E1-C9BDDF4FC975}"/>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2535201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B827-30F3-42EE-C1A8-14E7826B8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B92BC-2E76-7175-9BB8-20C11E6C07DE}"/>
              </a:ext>
            </a:extLst>
          </p:cNvPr>
          <p:cNvSpPr>
            <a:spLocks noGrp="1"/>
          </p:cNvSpPr>
          <p:nvPr>
            <p:ph type="ctrTitle"/>
          </p:nvPr>
        </p:nvSpPr>
        <p:spPr>
          <a:xfrm>
            <a:off x="1524000" y="1122363"/>
            <a:ext cx="9144000" cy="1524613"/>
          </a:xfrm>
        </p:spPr>
        <p:txBody>
          <a:bodyPr/>
          <a:lstStyle/>
          <a:p>
            <a:r>
              <a:rPr lang="en-US" sz="5400" b="1">
                <a:solidFill>
                  <a:srgbClr val="3C8689"/>
                </a:solidFill>
                <a:latin typeface="Franklin Gothic Book"/>
                <a:cs typeface="Calibri Light"/>
              </a:rPr>
              <a:t>Datos </a:t>
            </a:r>
            <a:r>
              <a:rPr lang="en-US" sz="5400" b="1" err="1">
                <a:solidFill>
                  <a:srgbClr val="3C8689"/>
                </a:solidFill>
                <a:latin typeface="Franklin Gothic Book"/>
                <a:cs typeface="Calibri Light"/>
              </a:rPr>
              <a:t>Socioeconómicos</a:t>
            </a:r>
            <a:endParaRPr lang="en-US"/>
          </a:p>
        </p:txBody>
      </p:sp>
      <p:sp>
        <p:nvSpPr>
          <p:cNvPr id="3" name="Subtitle 2">
            <a:extLst>
              <a:ext uri="{FF2B5EF4-FFF2-40B4-BE49-F238E27FC236}">
                <a16:creationId xmlns:a16="http://schemas.microsoft.com/office/drawing/2014/main" id="{485750E3-73EE-81F2-B4C6-1732E3431140}"/>
              </a:ext>
            </a:extLst>
          </p:cNvPr>
          <p:cNvSpPr>
            <a:spLocks noGrp="1"/>
          </p:cNvSpPr>
          <p:nvPr>
            <p:ph type="subTitle" idx="1"/>
          </p:nvPr>
        </p:nvSpPr>
        <p:spPr>
          <a:xfrm>
            <a:off x="1524000" y="2647243"/>
            <a:ext cx="9144000" cy="1995448"/>
          </a:xfrm>
        </p:spPr>
        <p:txBody>
          <a:bodyPr vert="horz" lIns="91440" tIns="45720" rIns="91440" bIns="45720" rtlCol="0" anchor="t">
            <a:normAutofit/>
          </a:bodyPr>
          <a:lstStyle/>
          <a:p>
            <a:r>
              <a:rPr lang="es-ES" sz="3200">
                <a:solidFill>
                  <a:srgbClr val="887B56"/>
                </a:solidFill>
                <a:latin typeface="Franklin Gothic Book"/>
                <a:cs typeface="Calibri"/>
              </a:rPr>
              <a:t>Desagregación
Personas-días de trabajo
Beneficiarios socioeconómicos</a:t>
            </a:r>
            <a:endParaRPr lang="en-US" sz="320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6E4F56C0-DBEF-995D-06E7-EA50523DCBEF}"/>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0E31C121-96BB-D8D1-1959-89B28A0D16EA}"/>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2029677154"/>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2BFCF-F267-310E-1E9F-DEBA5D7AB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A3EB5-ECB8-11DA-D97F-081A03F122C9}"/>
              </a:ext>
            </a:extLst>
          </p:cNvPr>
          <p:cNvSpPr>
            <a:spLocks noGrp="1"/>
          </p:cNvSpPr>
          <p:nvPr>
            <p:ph type="title"/>
          </p:nvPr>
        </p:nvSpPr>
        <p:spPr>
          <a:xfrm>
            <a:off x="838200" y="365125"/>
            <a:ext cx="10910371" cy="1343924"/>
          </a:xfrm>
        </p:spPr>
        <p:txBody>
          <a:bodyPr/>
          <a:lstStyle/>
          <a:p>
            <a:r>
              <a:rPr lang="es-ES">
                <a:solidFill>
                  <a:srgbClr val="3C8689"/>
                </a:solidFill>
                <a:ea typeface="Calibri Light"/>
                <a:cs typeface="Calibri Light"/>
              </a:rPr>
              <a:t>Desagregación de los datos socioeconómicos</a:t>
            </a:r>
            <a:endParaRPr lang="en-US">
              <a:solidFill>
                <a:srgbClr val="3C8689"/>
              </a:solidFill>
            </a:endParaRPr>
          </a:p>
        </p:txBody>
      </p:sp>
      <p:sp>
        <p:nvSpPr>
          <p:cNvPr id="3" name="Content Placeholder 2">
            <a:extLst>
              <a:ext uri="{FF2B5EF4-FFF2-40B4-BE49-F238E27FC236}">
                <a16:creationId xmlns:a16="http://schemas.microsoft.com/office/drawing/2014/main" id="{744BC123-96D3-B854-9269-D646AD6597DF}"/>
              </a:ext>
            </a:extLst>
          </p:cNvPr>
          <p:cNvSpPr>
            <a:spLocks noGrp="1"/>
          </p:cNvSpPr>
          <p:nvPr>
            <p:ph idx="1"/>
          </p:nvPr>
        </p:nvSpPr>
        <p:spPr/>
        <p:txBody>
          <a:bodyPr vert="horz" lIns="91440" tIns="45720" rIns="91440" bIns="45720" rtlCol="0" anchor="t">
            <a:normAutofit/>
          </a:bodyPr>
          <a:lstStyle/>
          <a:p>
            <a:r>
              <a:rPr lang="es-ES">
                <a:ea typeface="Calibri"/>
                <a:cs typeface="Calibri"/>
              </a:rPr>
              <a:t>La desagregación por género, edad y etnia es necesaria tanto para las personas-días de trabajo como para los beneficiarios socioeconómicos</a:t>
            </a:r>
          </a:p>
          <a:p>
            <a:r>
              <a:rPr lang="es-ES">
                <a:ea typeface="Calibri"/>
                <a:cs typeface="Calibri"/>
              </a:rPr>
              <a:t>Para las personas-días de trabajo, se requiere la desagregación por actividad (</a:t>
            </a:r>
            <a:r>
              <a:rPr lang="es-ES" err="1">
                <a:ea typeface="Calibri"/>
                <a:cs typeface="Calibri"/>
              </a:rPr>
              <a:t>Ej</a:t>
            </a:r>
            <a:r>
              <a:rPr lang="es-ES">
                <a:ea typeface="Calibri"/>
                <a:cs typeface="Calibri"/>
              </a:rPr>
              <a:t>: plantación, mantenimiento, monitoreo) y remunerada o no remunerada
En el caso de los beneficiarios socioeconómicos, es necesario desglosar por tipo de beneficio (por ejemplo, ingresos, acceso a oportunidades económicas, etc.)</a:t>
            </a:r>
            <a:endParaRPr lang="en-US">
              <a:ea typeface="Calibri"/>
              <a:cs typeface="Calibri"/>
            </a:endParaRPr>
          </a:p>
        </p:txBody>
      </p:sp>
      <p:sp>
        <p:nvSpPr>
          <p:cNvPr id="4" name="Slide Number Placeholder 3">
            <a:extLst>
              <a:ext uri="{FF2B5EF4-FFF2-40B4-BE49-F238E27FC236}">
                <a16:creationId xmlns:a16="http://schemas.microsoft.com/office/drawing/2014/main" id="{9020DA97-A90A-D0E1-C4FF-A9EA2C859F34}"/>
              </a:ext>
            </a:extLst>
          </p:cNvPr>
          <p:cNvSpPr>
            <a:spLocks noGrp="1"/>
          </p:cNvSpPr>
          <p:nvPr>
            <p:ph type="sldNum" sz="quarter"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321125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ACD3D-4C83-6B2B-0C4A-F308FB2FB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B4940-1B46-7F22-CF22-4C1720C1B550}"/>
              </a:ext>
            </a:extLst>
          </p:cNvPr>
          <p:cNvSpPr>
            <a:spLocks noGrp="1"/>
          </p:cNvSpPr>
          <p:nvPr>
            <p:ph type="title"/>
          </p:nvPr>
        </p:nvSpPr>
        <p:spPr/>
        <p:txBody>
          <a:bodyPr>
            <a:normAutofit/>
          </a:bodyPr>
          <a:lstStyle/>
          <a:p>
            <a:r>
              <a:rPr lang="en-US" altLang="zh-CN" sz="4800" b="1" err="1">
                <a:solidFill>
                  <a:srgbClr val="3C8689"/>
                </a:solidFill>
                <a:latin typeface="Franklin Gothic Book"/>
                <a:ea typeface="等线 Light"/>
                <a:cs typeface="Calibri Light"/>
              </a:rPr>
              <a:t>Definición</a:t>
            </a:r>
            <a:r>
              <a:rPr lang="en-US" altLang="zh-CN" sz="4800" b="1">
                <a:solidFill>
                  <a:srgbClr val="3C8689"/>
                </a:solidFill>
                <a:latin typeface="Franklin Gothic Book"/>
                <a:ea typeface="等线 Light"/>
                <a:cs typeface="Calibri Light"/>
              </a:rPr>
              <a:t> de </a:t>
            </a:r>
            <a:r>
              <a:rPr lang="en-US" altLang="zh-CN" sz="4800" b="1" err="1">
                <a:solidFill>
                  <a:srgbClr val="3C8689"/>
                </a:solidFill>
                <a:latin typeface="Franklin Gothic Book"/>
                <a:ea typeface="等线 Light"/>
                <a:cs typeface="Calibri Light"/>
              </a:rPr>
              <a:t>Terminos</a:t>
            </a:r>
            <a:endParaRPr lang="en-US" altLang="zh-CN" sz="4800" b="1">
              <a:solidFill>
                <a:srgbClr val="3C8689"/>
              </a:solidFill>
              <a:latin typeface="Franklin Gothic Book"/>
              <a:ea typeface="等线 Light"/>
              <a:cs typeface="Calibri Light"/>
            </a:endParaRPr>
          </a:p>
        </p:txBody>
      </p:sp>
      <p:sp>
        <p:nvSpPr>
          <p:cNvPr id="3" name="Subtitle 2">
            <a:extLst>
              <a:ext uri="{FF2B5EF4-FFF2-40B4-BE49-F238E27FC236}">
                <a16:creationId xmlns:a16="http://schemas.microsoft.com/office/drawing/2014/main" id="{30D70105-BD3B-B1DB-7E12-6B901B580F6B}"/>
              </a:ext>
            </a:extLst>
          </p:cNvPr>
          <p:cNvSpPr>
            <a:spLocks noGrp="1"/>
          </p:cNvSpPr>
          <p:nvPr>
            <p:ph idx="1"/>
          </p:nvPr>
        </p:nvSpPr>
        <p:spPr>
          <a:xfrm>
            <a:off x="838199" y="1824402"/>
            <a:ext cx="10216897" cy="4531948"/>
          </a:xfrm>
        </p:spPr>
        <p:txBody>
          <a:bodyPr vert="horz" lIns="91440" tIns="45720" rIns="91440" bIns="45720" numCol="2" rtlCol="0" anchor="t">
            <a:normAutofit/>
          </a:bodyPr>
          <a:lstStyle/>
          <a:p>
            <a:r>
              <a:rPr lang="pt-BR" altLang="zh-CN" sz="1400" b="1">
                <a:solidFill>
                  <a:srgbClr val="887B56"/>
                </a:solidFill>
                <a:latin typeface="Franklin Gothic Book"/>
                <a:ea typeface="等线"/>
              </a:rPr>
              <a:t>IMP</a:t>
            </a:r>
            <a:r>
              <a:rPr lang="en-US" altLang="zh-CN" sz="1400" b="1">
                <a:solidFill>
                  <a:srgbClr val="887B56"/>
                </a:solidFill>
                <a:latin typeface="Franklin Gothic Book"/>
                <a:ea typeface="等线"/>
              </a:rPr>
              <a:t>/</a:t>
            </a:r>
            <a:r>
              <a:rPr lang="en-US" altLang="zh-CN" sz="1400" b="1" err="1">
                <a:solidFill>
                  <a:srgbClr val="887B56"/>
                </a:solidFill>
                <a:latin typeface="Franklin Gothic Book"/>
                <a:ea typeface="等线"/>
              </a:rPr>
              <a:t>TerraMatch</a:t>
            </a:r>
            <a:r>
              <a:rPr lang="en-US" altLang="zh-CN" sz="1400" b="1">
                <a:solidFill>
                  <a:srgbClr val="887B56"/>
                </a:solidFill>
                <a:latin typeface="Franklin Gothic Book"/>
                <a:ea typeface="等线"/>
              </a:rPr>
              <a:t> = Plataforma </a:t>
            </a:r>
            <a:r>
              <a:rPr lang="en-US" altLang="zh-CN" sz="1400" b="1" err="1">
                <a:solidFill>
                  <a:srgbClr val="887B56"/>
                </a:solidFill>
                <a:latin typeface="Franklin Gothic Book"/>
                <a:ea typeface="等线"/>
              </a:rPr>
              <a:t>TerraMatch</a:t>
            </a:r>
            <a:endParaRPr lang="en-US" altLang="zh-CN" sz="1400" b="1">
              <a:solidFill>
                <a:srgbClr val="887B56"/>
              </a:solidFill>
              <a:latin typeface="Franklin Gothic Book"/>
              <a:ea typeface="等线"/>
            </a:endParaRPr>
          </a:p>
          <a:p>
            <a:r>
              <a:rPr lang="pt-BR" altLang="zh-CN" sz="1400" b="1">
                <a:solidFill>
                  <a:srgbClr val="887B56"/>
                </a:solidFill>
                <a:latin typeface="Franklin Gothic Book"/>
                <a:ea typeface="等线"/>
              </a:rPr>
              <a:t>Project developers = Socios/Desarrolladores de proyectos/Socios implementadores</a:t>
            </a:r>
          </a:p>
          <a:p>
            <a:r>
              <a:rPr lang="pt-BR" altLang="zh-CN" sz="1400" b="1">
                <a:solidFill>
                  <a:srgbClr val="887B56"/>
                </a:solidFill>
                <a:latin typeface="Franklin Gothic Book"/>
                <a:ea typeface="等线"/>
              </a:rPr>
              <a:t>Project Manager CI/WRI= Gerente del Proyecto CI/WRI</a:t>
            </a:r>
          </a:p>
          <a:p>
            <a:r>
              <a:rPr lang="pt-BR" altLang="zh-CN" sz="1400" b="1">
                <a:solidFill>
                  <a:srgbClr val="887B56"/>
                </a:solidFill>
                <a:latin typeface="Franklin Gothic Book"/>
                <a:ea typeface="等线"/>
              </a:rPr>
              <a:t>Global Monitoring Team= Equipo de Monitoreo Global (CI/WRI)</a:t>
            </a:r>
          </a:p>
          <a:p>
            <a:r>
              <a:rPr lang="pt-BR" altLang="zh-CN" sz="1400" b="1">
                <a:solidFill>
                  <a:srgbClr val="887B56"/>
                </a:solidFill>
                <a:latin typeface="Franklin Gothic Book"/>
                <a:ea typeface="等线"/>
              </a:rPr>
              <a:t>Socioeconomic restoration partners = Beneficiarios socioeconomicos</a:t>
            </a:r>
          </a:p>
          <a:p>
            <a:r>
              <a:rPr lang="pt-BR" altLang="zh-CN" sz="1400" b="1">
                <a:solidFill>
                  <a:srgbClr val="887B56"/>
                </a:solidFill>
                <a:latin typeface="Franklin Gothic Book"/>
                <a:ea typeface="等线"/>
              </a:rPr>
              <a:t>Monitoring= Monitoreo</a:t>
            </a:r>
          </a:p>
          <a:p>
            <a:r>
              <a:rPr lang="pt-BR" altLang="zh-CN" sz="1400" b="1">
                <a:solidFill>
                  <a:srgbClr val="887B56"/>
                </a:solidFill>
                <a:latin typeface="Franklin Gothic Book"/>
                <a:ea typeface="等线"/>
              </a:rPr>
              <a:t>Lookback period = Periodo de Revision (10 años sin deforestaciones)</a:t>
            </a:r>
          </a:p>
          <a:p>
            <a:r>
              <a:rPr lang="pt-BR" altLang="zh-CN" sz="1400" b="1">
                <a:solidFill>
                  <a:srgbClr val="887B56"/>
                </a:solidFill>
                <a:latin typeface="Franklin Gothic Book"/>
                <a:ea typeface="等线"/>
              </a:rPr>
              <a:t>Workdays= Personas-días de Trabajo</a:t>
            </a:r>
          </a:p>
          <a:p>
            <a:r>
              <a:rPr lang="pt-BR" altLang="zh-CN" sz="1400" b="1">
                <a:solidFill>
                  <a:srgbClr val="887B56"/>
                </a:solidFill>
                <a:latin typeface="Franklin Gothic Book"/>
                <a:ea typeface="等线"/>
              </a:rPr>
              <a:t>DBH= DAP (diámetro a la altura del pecho – 1.3 metros)</a:t>
            </a:r>
          </a:p>
          <a:p>
            <a:r>
              <a:rPr lang="en-US" altLang="zh-CN" sz="1400" b="1">
                <a:solidFill>
                  <a:srgbClr val="887B56"/>
                </a:solidFill>
                <a:latin typeface="Franklin Gothic Book"/>
                <a:ea typeface="等线"/>
              </a:rPr>
              <a:t>Shapefiles= Datos </a:t>
            </a:r>
            <a:r>
              <a:rPr lang="en-US" altLang="zh-CN" sz="1400" b="1" err="1">
                <a:solidFill>
                  <a:srgbClr val="887B56"/>
                </a:solidFill>
                <a:latin typeface="Franklin Gothic Book"/>
                <a:ea typeface="等线"/>
              </a:rPr>
              <a:t>vectoriales</a:t>
            </a:r>
            <a:r>
              <a:rPr lang="en-US" altLang="zh-CN" sz="1400" b="1">
                <a:solidFill>
                  <a:srgbClr val="887B56"/>
                </a:solidFill>
                <a:latin typeface="Franklin Gothic Book"/>
                <a:ea typeface="等线"/>
              </a:rPr>
              <a:t> (</a:t>
            </a:r>
            <a:r>
              <a:rPr lang="en-US" altLang="zh-CN" sz="1400" b="1" err="1">
                <a:solidFill>
                  <a:srgbClr val="887B56"/>
                </a:solidFill>
                <a:latin typeface="Franklin Gothic Book"/>
                <a:ea typeface="等线"/>
              </a:rPr>
              <a:t>Límite</a:t>
            </a:r>
            <a:r>
              <a:rPr lang="en-US" altLang="zh-CN" sz="1400" b="1">
                <a:solidFill>
                  <a:srgbClr val="887B56"/>
                </a:solidFill>
                <a:latin typeface="Franklin Gothic Book"/>
                <a:ea typeface="等线"/>
              </a:rPr>
              <a:t> del </a:t>
            </a:r>
            <a:r>
              <a:rPr lang="en-US" altLang="zh-CN" sz="1400" b="1" err="1">
                <a:solidFill>
                  <a:srgbClr val="887B56"/>
                </a:solidFill>
                <a:latin typeface="Franklin Gothic Book"/>
                <a:ea typeface="等线"/>
              </a:rPr>
              <a:t>sítio</a:t>
            </a:r>
            <a:r>
              <a:rPr lang="en-US" altLang="zh-CN" sz="1400" b="1">
                <a:solidFill>
                  <a:srgbClr val="887B56"/>
                </a:solidFill>
                <a:latin typeface="Franklin Gothic Book"/>
                <a:ea typeface="等线"/>
              </a:rPr>
              <a:t>)</a:t>
            </a:r>
          </a:p>
          <a:p>
            <a:r>
              <a:rPr lang="en-US" altLang="zh-CN" sz="1400" b="1">
                <a:solidFill>
                  <a:srgbClr val="887B56"/>
                </a:solidFill>
                <a:latin typeface="Franklin Gothic Book"/>
                <a:ea typeface="等线"/>
              </a:rPr>
              <a:t>QA/QC= </a:t>
            </a:r>
            <a:r>
              <a:rPr lang="en-US" sz="1400" b="1" err="1">
                <a:solidFill>
                  <a:srgbClr val="887B56"/>
                </a:solidFill>
                <a:latin typeface="Franklin Gothic Book"/>
                <a:ea typeface="等线"/>
              </a:rPr>
              <a:t>Aseguramiento</a:t>
            </a:r>
            <a:r>
              <a:rPr lang="en-US" sz="1400" b="1">
                <a:solidFill>
                  <a:srgbClr val="887B56"/>
                </a:solidFill>
                <a:latin typeface="Franklin Gothic Book"/>
                <a:ea typeface="等线"/>
              </a:rPr>
              <a:t> de la Calidad / Control de Calidad</a:t>
            </a:r>
          </a:p>
          <a:p>
            <a:r>
              <a:rPr lang="en-US" altLang="zh-CN" sz="1400" b="1">
                <a:solidFill>
                  <a:srgbClr val="887B56"/>
                </a:solidFill>
                <a:latin typeface="Franklin Gothic Book"/>
                <a:ea typeface="等线"/>
              </a:rPr>
              <a:t>Bulk upload= </a:t>
            </a:r>
            <a:r>
              <a:rPr lang="en-US" altLang="zh-CN" sz="1400" b="1" err="1">
                <a:solidFill>
                  <a:srgbClr val="887B56"/>
                </a:solidFill>
                <a:latin typeface="Franklin Gothic Book"/>
                <a:ea typeface="等线"/>
              </a:rPr>
              <a:t>Subida</a:t>
            </a:r>
            <a:r>
              <a:rPr lang="en-US" altLang="zh-CN" sz="1400" b="1">
                <a:solidFill>
                  <a:srgbClr val="887B56"/>
                </a:solidFill>
                <a:latin typeface="Franklin Gothic Book"/>
                <a:ea typeface="等线"/>
              </a:rPr>
              <a:t> </a:t>
            </a:r>
            <a:r>
              <a:rPr lang="en-US" altLang="zh-CN" sz="1400" b="1" err="1">
                <a:solidFill>
                  <a:srgbClr val="887B56"/>
                </a:solidFill>
                <a:latin typeface="Franklin Gothic Book"/>
                <a:ea typeface="等线"/>
              </a:rPr>
              <a:t>por</a:t>
            </a:r>
            <a:r>
              <a:rPr lang="en-US" altLang="zh-CN" sz="1400" b="1">
                <a:solidFill>
                  <a:srgbClr val="887B56"/>
                </a:solidFill>
                <a:latin typeface="Franklin Gothic Book"/>
                <a:ea typeface="等线"/>
              </a:rPr>
              <a:t> </a:t>
            </a:r>
            <a:r>
              <a:rPr lang="en-US" altLang="zh-CN" sz="1400" b="1" err="1">
                <a:solidFill>
                  <a:srgbClr val="887B56"/>
                </a:solidFill>
                <a:latin typeface="Franklin Gothic Book"/>
                <a:ea typeface="等线"/>
              </a:rPr>
              <a:t>lotes</a:t>
            </a:r>
            <a:r>
              <a:rPr lang="en-US" altLang="zh-CN" sz="1400" b="1">
                <a:solidFill>
                  <a:srgbClr val="887B56"/>
                </a:solidFill>
                <a:latin typeface="Franklin Gothic Book"/>
                <a:ea typeface="等线"/>
              </a:rPr>
              <a:t> / Carga </a:t>
            </a:r>
            <a:r>
              <a:rPr lang="en-US" altLang="zh-CN" sz="1400" b="1" err="1">
                <a:solidFill>
                  <a:srgbClr val="887B56"/>
                </a:solidFill>
                <a:latin typeface="Franklin Gothic Book"/>
                <a:ea typeface="等线"/>
              </a:rPr>
              <a:t>masiva</a:t>
            </a:r>
            <a:endParaRPr lang="en-US" altLang="zh-CN" sz="1400" b="1">
              <a:solidFill>
                <a:srgbClr val="887B56"/>
              </a:solidFill>
              <a:latin typeface="Franklin Gothic Book"/>
              <a:ea typeface="等线"/>
            </a:endParaRPr>
          </a:p>
          <a:p>
            <a:r>
              <a:rPr lang="en-US" altLang="zh-CN" sz="1400" b="1">
                <a:solidFill>
                  <a:srgbClr val="887B56"/>
                </a:solidFill>
                <a:latin typeface="Franklin Gothic Book"/>
                <a:ea typeface="等线"/>
              </a:rPr>
              <a:t>Baseline= Línea base</a:t>
            </a:r>
          </a:p>
          <a:p>
            <a:r>
              <a:rPr lang="en-US" altLang="zh-CN" sz="1400" b="1">
                <a:solidFill>
                  <a:srgbClr val="887B56"/>
                </a:solidFill>
                <a:latin typeface="Franklin Gothic Book"/>
                <a:ea typeface="等线"/>
              </a:rPr>
              <a:t>Remote sensing = </a:t>
            </a:r>
            <a:r>
              <a:rPr lang="en-US" altLang="zh-CN" sz="1400" b="1" err="1">
                <a:solidFill>
                  <a:srgbClr val="887B56"/>
                </a:solidFill>
                <a:latin typeface="Franklin Gothic Book"/>
                <a:ea typeface="等线"/>
              </a:rPr>
              <a:t>Teledeteccion</a:t>
            </a:r>
            <a:endParaRPr lang="en-US" altLang="zh-CN" sz="1400" b="1">
              <a:solidFill>
                <a:srgbClr val="887B56"/>
              </a:solidFill>
              <a:latin typeface="Franklin Gothic Book"/>
              <a:ea typeface="等线"/>
            </a:endParaRPr>
          </a:p>
          <a:p>
            <a:r>
              <a:rPr lang="en-US" altLang="zh-CN" sz="1400" b="1">
                <a:solidFill>
                  <a:srgbClr val="887B56"/>
                </a:solidFill>
                <a:latin typeface="Franklin Gothic Book"/>
                <a:ea typeface="等线"/>
              </a:rPr>
              <a:t>ANR = RNA (Regeneración Natural </a:t>
            </a:r>
            <a:r>
              <a:rPr lang="en-US" altLang="zh-CN" sz="1400" b="1" err="1">
                <a:solidFill>
                  <a:srgbClr val="887B56"/>
                </a:solidFill>
                <a:latin typeface="Franklin Gothic Book"/>
                <a:ea typeface="等线"/>
              </a:rPr>
              <a:t>Asistida</a:t>
            </a:r>
            <a:r>
              <a:rPr lang="en-US" altLang="zh-CN" sz="1400" b="1">
                <a:solidFill>
                  <a:srgbClr val="887B56"/>
                </a:solidFill>
                <a:latin typeface="Franklin Gothic Book"/>
                <a:ea typeface="等线"/>
              </a:rPr>
              <a:t>)</a:t>
            </a:r>
          </a:p>
          <a:p>
            <a:r>
              <a:rPr lang="en-US" altLang="zh-CN" sz="1400" b="1">
                <a:solidFill>
                  <a:srgbClr val="887B56"/>
                </a:solidFill>
                <a:latin typeface="Franklin Gothic Book"/>
                <a:ea typeface="等线"/>
              </a:rPr>
              <a:t>Naturally regenerating saplings = </a:t>
            </a:r>
            <a:r>
              <a:rPr lang="en-US" altLang="zh-CN" sz="1400" b="1" err="1">
                <a:solidFill>
                  <a:srgbClr val="887B56"/>
                </a:solidFill>
                <a:latin typeface="Franklin Gothic Book"/>
                <a:ea typeface="等线"/>
              </a:rPr>
              <a:t>Renuevos</a:t>
            </a:r>
            <a:endParaRPr lang="en-US" altLang="zh-CN" sz="1400" b="1">
              <a:solidFill>
                <a:srgbClr val="887B56"/>
              </a:solidFill>
              <a:latin typeface="Franklin Gothic Book"/>
              <a:ea typeface="等线"/>
            </a:endParaRPr>
          </a:p>
          <a:p>
            <a:r>
              <a:rPr lang="en-US" altLang="zh-CN" sz="1400" b="1">
                <a:solidFill>
                  <a:srgbClr val="887B56"/>
                </a:solidFill>
                <a:latin typeface="Franklin Gothic Book"/>
                <a:ea typeface="等线"/>
              </a:rPr>
              <a:t>Border effect = </a:t>
            </a:r>
            <a:r>
              <a:rPr lang="en-US" altLang="zh-CN" sz="1400" b="1" err="1">
                <a:solidFill>
                  <a:srgbClr val="887B56"/>
                </a:solidFill>
                <a:latin typeface="Franklin Gothic Book"/>
                <a:ea typeface="等线"/>
              </a:rPr>
              <a:t>Efecto</a:t>
            </a:r>
            <a:r>
              <a:rPr lang="en-US" altLang="zh-CN" sz="1400" b="1">
                <a:solidFill>
                  <a:srgbClr val="887B56"/>
                </a:solidFill>
                <a:latin typeface="Franklin Gothic Book"/>
                <a:ea typeface="等线"/>
              </a:rPr>
              <a:t> de Borde</a:t>
            </a:r>
          </a:p>
          <a:p>
            <a:r>
              <a:rPr lang="en-US" altLang="zh-CN" sz="1400" b="1">
                <a:solidFill>
                  <a:srgbClr val="887B56"/>
                </a:solidFill>
                <a:latin typeface="Franklin Gothic Book"/>
                <a:ea typeface="等线"/>
              </a:rPr>
              <a:t>Permanent plots= </a:t>
            </a:r>
            <a:r>
              <a:rPr lang="es-ES" altLang="zh-CN" sz="1400" b="1">
                <a:solidFill>
                  <a:srgbClr val="887B56"/>
                </a:solidFill>
                <a:latin typeface="Franklin Gothic Book"/>
                <a:ea typeface="等线"/>
              </a:rPr>
              <a:t>Parcelas Permanentes (marcadas en el campo)</a:t>
            </a:r>
            <a:endParaRPr lang="en-US" altLang="zh-CN" sz="1400" b="1">
              <a:solidFill>
                <a:srgbClr val="887B56"/>
              </a:solidFill>
              <a:latin typeface="Franklin Gothic Book"/>
              <a:ea typeface="等线"/>
            </a:endParaRPr>
          </a:p>
          <a:p>
            <a:r>
              <a:rPr lang="en-US" altLang="zh-CN" sz="1400" b="1">
                <a:solidFill>
                  <a:srgbClr val="887B56"/>
                </a:solidFill>
                <a:latin typeface="Franklin Gothic Book"/>
                <a:ea typeface="等线"/>
              </a:rPr>
              <a:t>Random plots= </a:t>
            </a:r>
            <a:r>
              <a:rPr lang="en-US" altLang="zh-CN" sz="1400" b="1" err="1">
                <a:solidFill>
                  <a:srgbClr val="887B56"/>
                </a:solidFill>
                <a:latin typeface="Franklin Gothic Book"/>
                <a:ea typeface="等线"/>
              </a:rPr>
              <a:t>Parcelas</a:t>
            </a:r>
            <a:r>
              <a:rPr lang="en-US" altLang="zh-CN" sz="1400" b="1">
                <a:solidFill>
                  <a:srgbClr val="887B56"/>
                </a:solidFill>
                <a:latin typeface="Franklin Gothic Book"/>
                <a:ea typeface="等线"/>
              </a:rPr>
              <a:t> </a:t>
            </a:r>
            <a:r>
              <a:rPr lang="en-US" altLang="zh-CN" sz="1400" b="1" err="1">
                <a:solidFill>
                  <a:srgbClr val="887B56"/>
                </a:solidFill>
                <a:latin typeface="Franklin Gothic Book"/>
                <a:ea typeface="等线"/>
              </a:rPr>
              <a:t>Aleatorias</a:t>
            </a:r>
            <a:r>
              <a:rPr lang="en-US" altLang="zh-CN" sz="1400" b="1">
                <a:solidFill>
                  <a:srgbClr val="887B56"/>
                </a:solidFill>
                <a:latin typeface="Franklin Gothic Book"/>
                <a:ea typeface="等线"/>
              </a:rPr>
              <a:t> (</a:t>
            </a:r>
            <a:r>
              <a:rPr lang="en-US" altLang="zh-CN" sz="1400" b="1" err="1">
                <a:solidFill>
                  <a:srgbClr val="887B56"/>
                </a:solidFill>
                <a:latin typeface="Franklin Gothic Book"/>
                <a:ea typeface="等线"/>
              </a:rPr>
              <a:t>reasignados</a:t>
            </a:r>
            <a:r>
              <a:rPr lang="en-US" altLang="zh-CN" sz="1400" b="1">
                <a:solidFill>
                  <a:srgbClr val="887B56"/>
                </a:solidFill>
                <a:latin typeface="Franklin Gothic Book"/>
                <a:ea typeface="等线"/>
              </a:rPr>
              <a:t> </a:t>
            </a:r>
            <a:r>
              <a:rPr lang="en-US" altLang="zh-CN" sz="1400" b="1" err="1">
                <a:solidFill>
                  <a:srgbClr val="887B56"/>
                </a:solidFill>
                <a:latin typeface="Franklin Gothic Book"/>
                <a:ea typeface="等线"/>
              </a:rPr>
              <a:t>cada</a:t>
            </a:r>
            <a:r>
              <a:rPr lang="en-US" altLang="zh-CN" sz="1400" b="1">
                <a:solidFill>
                  <a:srgbClr val="887B56"/>
                </a:solidFill>
                <a:latin typeface="Franklin Gothic Book"/>
                <a:ea typeface="等线"/>
              </a:rPr>
              <a:t> </a:t>
            </a:r>
            <a:r>
              <a:rPr lang="en-US" altLang="zh-CN" sz="1400" b="1" err="1">
                <a:solidFill>
                  <a:srgbClr val="887B56"/>
                </a:solidFill>
                <a:latin typeface="Franklin Gothic Book"/>
                <a:ea typeface="等线"/>
              </a:rPr>
              <a:t>periodo</a:t>
            </a:r>
            <a:r>
              <a:rPr lang="en-US" altLang="zh-CN" sz="1400" b="1">
                <a:solidFill>
                  <a:srgbClr val="887B56"/>
                </a:solidFill>
                <a:latin typeface="Franklin Gothic Book"/>
                <a:ea typeface="等线"/>
              </a:rPr>
              <a:t> de </a:t>
            </a:r>
            <a:r>
              <a:rPr lang="en-US" altLang="zh-CN" sz="1400" b="1" err="1">
                <a:solidFill>
                  <a:srgbClr val="887B56"/>
                </a:solidFill>
                <a:latin typeface="Franklin Gothic Book"/>
                <a:ea typeface="等线"/>
              </a:rPr>
              <a:t>monitoreo</a:t>
            </a:r>
            <a:r>
              <a:rPr lang="en-US" altLang="zh-CN" sz="1400" b="1">
                <a:solidFill>
                  <a:srgbClr val="887B56"/>
                </a:solidFill>
                <a:latin typeface="Franklin Gothic Book"/>
                <a:ea typeface="等线"/>
              </a:rPr>
              <a:t>)</a:t>
            </a:r>
          </a:p>
          <a:p>
            <a:endParaRPr lang="en-US" altLang="zh-CN" sz="1400" b="1">
              <a:solidFill>
                <a:srgbClr val="887B56"/>
              </a:solidFill>
              <a:latin typeface="Franklin Gothic Book"/>
              <a:ea typeface="等线"/>
            </a:endParaRPr>
          </a:p>
          <a:p>
            <a:endParaRPr lang="en-US" altLang="zh-CN" sz="1400" b="1">
              <a:solidFill>
                <a:srgbClr val="887B56"/>
              </a:solidFill>
              <a:latin typeface="Franklin Gothic Book"/>
              <a:ea typeface="等线"/>
            </a:endParaRPr>
          </a:p>
          <a:p>
            <a:endParaRPr lang="pt-BR" altLang="zh-CN" sz="1400" b="1">
              <a:solidFill>
                <a:srgbClr val="887B56"/>
              </a:solidFill>
              <a:latin typeface="Franklin Gothic Book"/>
              <a:ea typeface="等线"/>
            </a:endParaRPr>
          </a:p>
          <a:p>
            <a:endParaRPr lang="en-US" altLang="zh-CN" sz="1400" b="1">
              <a:solidFill>
                <a:srgbClr val="887B56"/>
              </a:solidFill>
              <a:latin typeface="Franklin Gothic Book"/>
              <a:ea typeface="等线"/>
            </a:endParaRPr>
          </a:p>
          <a:p>
            <a:pPr lvl="1">
              <a:buFont typeface="Courier New" panose="020B0604020202020204" pitchFamily="34" charset="0"/>
              <a:buChar char="o"/>
            </a:pPr>
            <a:endParaRPr lang="en-US" altLang="zh-CN" sz="1400" b="1">
              <a:solidFill>
                <a:srgbClr val="887B56"/>
              </a:solidFill>
              <a:latin typeface="Franklin Gothic Book"/>
              <a:ea typeface="等线"/>
            </a:endParaRPr>
          </a:p>
        </p:txBody>
      </p:sp>
      <p:pic>
        <p:nvPicPr>
          <p:cNvPr id="6" name="object 4">
            <a:extLst>
              <a:ext uri="{FF2B5EF4-FFF2-40B4-BE49-F238E27FC236}">
                <a16:creationId xmlns:a16="http://schemas.microsoft.com/office/drawing/2014/main" id="{4965AEAB-CAF8-5E42-4AA6-AFCEDC76DF28}"/>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EEB3CBEC-E3AA-9408-F65B-0EE9C3D33CB9}"/>
              </a:ext>
            </a:extLst>
          </p:cNvPr>
          <p:cNvSpPr>
            <a:spLocks noGrp="1"/>
          </p:cNvSpPr>
          <p:nvPr>
            <p:ph type="sldNum" sz="quarter" idx="12"/>
          </p:nvPr>
        </p:nvSpPr>
        <p:spPr/>
        <p:txBody>
          <a:bodyPr/>
          <a:lstStyle/>
          <a:p>
            <a:fld id="{9AF8F850-11A1-437A-A417-EB20E1C03707}" type="slidenum">
              <a:rPr lang="en-US" smtClean="0"/>
              <a:t>3</a:t>
            </a:fld>
            <a:endParaRPr lang="en-US"/>
          </a:p>
        </p:txBody>
      </p:sp>
    </p:spTree>
    <p:extLst>
      <p:ext uri="{BB962C8B-B14F-4D97-AF65-F5344CB8AC3E}">
        <p14:creationId xmlns:p14="http://schemas.microsoft.com/office/powerpoint/2010/main" val="3930589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23FC-C47E-3934-EC06-DC54A8961C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B8A94-C093-BC11-8248-63C7C0219C38}"/>
              </a:ext>
            </a:extLst>
          </p:cNvPr>
          <p:cNvSpPr>
            <a:spLocks noGrp="1"/>
          </p:cNvSpPr>
          <p:nvPr>
            <p:ph type="title"/>
          </p:nvPr>
        </p:nvSpPr>
        <p:spPr>
          <a:xfrm>
            <a:off x="838200" y="-2104"/>
            <a:ext cx="10910371" cy="1343924"/>
          </a:xfrm>
        </p:spPr>
        <p:txBody>
          <a:bodyPr/>
          <a:lstStyle/>
          <a:p>
            <a:r>
              <a:rPr lang="en-US" err="1">
                <a:solidFill>
                  <a:srgbClr val="3C8689"/>
                </a:solidFill>
                <a:ea typeface="Calibri Light"/>
                <a:cs typeface="Calibri Light"/>
              </a:rPr>
              <a:t>Beneficiarios</a:t>
            </a:r>
            <a:r>
              <a:rPr lang="en-US">
                <a:solidFill>
                  <a:srgbClr val="3C8689"/>
                </a:solidFill>
                <a:ea typeface="Calibri Light"/>
                <a:cs typeface="Calibri Light"/>
              </a:rPr>
              <a:t> </a:t>
            </a:r>
            <a:r>
              <a:rPr lang="en-US" err="1">
                <a:solidFill>
                  <a:srgbClr val="3C8689"/>
                </a:solidFill>
                <a:ea typeface="Calibri Light"/>
                <a:cs typeface="Calibri Light"/>
              </a:rPr>
              <a:t>Socioeconómicos</a:t>
            </a:r>
            <a:endParaRPr lang="en-US">
              <a:solidFill>
                <a:srgbClr val="3C8689"/>
              </a:solidFill>
            </a:endParaRPr>
          </a:p>
        </p:txBody>
      </p:sp>
      <p:sp>
        <p:nvSpPr>
          <p:cNvPr id="3" name="Content Placeholder 2">
            <a:extLst>
              <a:ext uri="{FF2B5EF4-FFF2-40B4-BE49-F238E27FC236}">
                <a16:creationId xmlns:a16="http://schemas.microsoft.com/office/drawing/2014/main" id="{022095B7-6E15-67ED-680C-C3368DDBA5F2}"/>
              </a:ext>
            </a:extLst>
          </p:cNvPr>
          <p:cNvSpPr>
            <a:spLocks noGrp="1"/>
          </p:cNvSpPr>
          <p:nvPr>
            <p:ph idx="1"/>
          </p:nvPr>
        </p:nvSpPr>
        <p:spPr>
          <a:xfrm>
            <a:off x="838200" y="1155432"/>
            <a:ext cx="10515600" cy="2568429"/>
          </a:xfrm>
        </p:spPr>
        <p:txBody>
          <a:bodyPr vert="horz" lIns="91440" tIns="45720" rIns="91440" bIns="45720" rtlCol="0" anchor="t">
            <a:normAutofit/>
          </a:bodyPr>
          <a:lstStyle/>
          <a:p>
            <a:r>
              <a:rPr lang="es-ES" sz="2400">
                <a:ea typeface="Calibri"/>
                <a:cs typeface="Calibri"/>
              </a:rPr>
              <a:t>Se carga en la IMP una vez al año como parte de los informes del cuarto trimestre (que se publican en Enero). Los datos son para todo el año
Debe incluir beneficiarios directos e indirectos</a:t>
            </a:r>
          </a:p>
          <a:p>
            <a:pPr lvl="1"/>
            <a:r>
              <a:rPr lang="es-ES" sz="2000">
                <a:ea typeface="Calibri"/>
                <a:cs typeface="Calibri"/>
              </a:rPr>
              <a:t>Los beneficiarios indirectos pueden tener múltiples categorías de beneficios.</a:t>
            </a:r>
          </a:p>
          <a:p>
            <a:pPr lvl="2"/>
            <a:r>
              <a:rPr lang="es-ES" sz="1600">
                <a:ea typeface="Calibri"/>
                <a:cs typeface="Calibri"/>
              </a:rPr>
              <a:t>Por lo general, los beneficiarios indirectos se calculan para las categorías de </a:t>
            </a:r>
            <a:r>
              <a:rPr lang="es-ES" sz="1600" b="1">
                <a:ea typeface="Calibri"/>
                <a:cs typeface="Calibri"/>
              </a:rPr>
              <a:t>ingresos, pagos de acuerdos de conservación, escrituras de propiedad recién asegurados y una mayor protección de los medios de vida tradicionales</a:t>
            </a:r>
            <a:r>
              <a:rPr lang="es-ES" sz="1600">
                <a:ea typeface="Calibri"/>
                <a:cs typeface="Calibri"/>
              </a:rPr>
              <a:t>, pero otros pueden ser aplicables en su proyecto</a:t>
            </a:r>
            <a:endParaRPr lang="en-US" sz="1600">
              <a:latin typeface="Calibri"/>
              <a:ea typeface="Calibri"/>
              <a:cs typeface="Calibri"/>
            </a:endParaRPr>
          </a:p>
        </p:txBody>
      </p:sp>
      <p:sp>
        <p:nvSpPr>
          <p:cNvPr id="4" name="Slide Number Placeholder 3">
            <a:extLst>
              <a:ext uri="{FF2B5EF4-FFF2-40B4-BE49-F238E27FC236}">
                <a16:creationId xmlns:a16="http://schemas.microsoft.com/office/drawing/2014/main" id="{AF292C32-6D2C-C362-9E24-38D10B83A222}"/>
              </a:ext>
            </a:extLst>
          </p:cNvPr>
          <p:cNvSpPr>
            <a:spLocks noGrp="1"/>
          </p:cNvSpPr>
          <p:nvPr>
            <p:ph type="sldNum" sz="quarter" idx="12"/>
          </p:nvPr>
        </p:nvSpPr>
        <p:spPr/>
        <p:txBody>
          <a:bodyPr/>
          <a:lstStyle/>
          <a:p>
            <a:fld id="{330EA680-D336-4FF7-8B7A-9848BB0A1C32}" type="slidenum">
              <a:rPr lang="en-US" smtClean="0"/>
              <a:t>30</a:t>
            </a:fld>
            <a:endParaRPr lang="en-US"/>
          </a:p>
        </p:txBody>
      </p:sp>
      <p:graphicFrame>
        <p:nvGraphicFramePr>
          <p:cNvPr id="6" name="Table 5">
            <a:extLst>
              <a:ext uri="{FF2B5EF4-FFF2-40B4-BE49-F238E27FC236}">
                <a16:creationId xmlns:a16="http://schemas.microsoft.com/office/drawing/2014/main" id="{AE4EB6B6-E0A8-1217-7D8A-3C59A97FE4C2}"/>
              </a:ext>
            </a:extLst>
          </p:cNvPr>
          <p:cNvGraphicFramePr>
            <a:graphicFrameLocks noGrp="1"/>
          </p:cNvGraphicFramePr>
          <p:nvPr>
            <p:extLst>
              <p:ext uri="{D42A27DB-BD31-4B8C-83A1-F6EECF244321}">
                <p14:modId xmlns:p14="http://schemas.microsoft.com/office/powerpoint/2010/main" val="3678146606"/>
              </p:ext>
            </p:extLst>
          </p:nvPr>
        </p:nvGraphicFramePr>
        <p:xfrm>
          <a:off x="1122963" y="3860608"/>
          <a:ext cx="9946074" cy="2602676"/>
        </p:xfrm>
        <a:graphic>
          <a:graphicData uri="http://schemas.openxmlformats.org/drawingml/2006/table">
            <a:tbl>
              <a:tblPr bandRow="1">
                <a:tableStyleId>{5C22544A-7EE6-4342-B048-85BDC9FD1C3A}</a:tableStyleId>
              </a:tblPr>
              <a:tblGrid>
                <a:gridCol w="3315358">
                  <a:extLst>
                    <a:ext uri="{9D8B030D-6E8A-4147-A177-3AD203B41FA5}">
                      <a16:colId xmlns:a16="http://schemas.microsoft.com/office/drawing/2014/main" val="3968916630"/>
                    </a:ext>
                  </a:extLst>
                </a:gridCol>
                <a:gridCol w="3315358">
                  <a:extLst>
                    <a:ext uri="{9D8B030D-6E8A-4147-A177-3AD203B41FA5}">
                      <a16:colId xmlns:a16="http://schemas.microsoft.com/office/drawing/2014/main" val="409209439"/>
                    </a:ext>
                  </a:extLst>
                </a:gridCol>
                <a:gridCol w="3315358">
                  <a:extLst>
                    <a:ext uri="{9D8B030D-6E8A-4147-A177-3AD203B41FA5}">
                      <a16:colId xmlns:a16="http://schemas.microsoft.com/office/drawing/2014/main" val="932245599"/>
                    </a:ext>
                  </a:extLst>
                </a:gridCol>
              </a:tblGrid>
              <a:tr h="190500">
                <a:tc>
                  <a:txBody>
                    <a:bodyPr/>
                    <a:lstStyle/>
                    <a:p>
                      <a:pPr algn="ctr" rtl="0" fontAlgn="base">
                        <a:lnSpc>
                          <a:spcPts val="1275"/>
                        </a:lnSpc>
                        <a:buNone/>
                      </a:pPr>
                      <a:r>
                        <a:rPr lang="en-US" sz="1400" b="1" err="1">
                          <a:effectLst/>
                          <a:latin typeface="+mn-lt"/>
                        </a:rPr>
                        <a:t>Término</a:t>
                      </a:r>
                      <a:endParaRPr lang="en-US" sz="1400" b="1">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275"/>
                        </a:lnSpc>
                        <a:buNone/>
                      </a:pPr>
                      <a:r>
                        <a:rPr lang="en-US" sz="1400" b="1" err="1">
                          <a:effectLst/>
                          <a:latin typeface="+mn-lt"/>
                        </a:rPr>
                        <a:t>Definición</a:t>
                      </a:r>
                      <a:endParaRPr lang="en-US" sz="1400" b="1">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275"/>
                        </a:lnSpc>
                        <a:buNone/>
                      </a:pPr>
                      <a:r>
                        <a:rPr lang="en-US" sz="1400" b="1" err="1">
                          <a:effectLst/>
                          <a:latin typeface="+mn-lt"/>
                        </a:rPr>
                        <a:t>Método</a:t>
                      </a:r>
                      <a:r>
                        <a:rPr lang="en-US" sz="1400" b="1">
                          <a:effectLst/>
                          <a:latin typeface="+mn-lt"/>
                        </a:rPr>
                        <a:t> de </a:t>
                      </a:r>
                      <a:r>
                        <a:rPr lang="en-US" sz="1400" b="1" err="1">
                          <a:effectLst/>
                          <a:latin typeface="+mn-lt"/>
                        </a:rPr>
                        <a:t>cálculo</a:t>
                      </a:r>
                      <a:endParaRPr lang="en-US" sz="1400" b="1">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7851066"/>
                  </a:ext>
                </a:extLst>
              </a:tr>
              <a:tr h="190500">
                <a:tc>
                  <a:txBody>
                    <a:bodyPr/>
                    <a:lstStyle/>
                    <a:p>
                      <a:pPr rtl="0" fontAlgn="base">
                        <a:lnSpc>
                          <a:spcPts val="1275"/>
                        </a:lnSpc>
                        <a:buNone/>
                      </a:pPr>
                      <a:r>
                        <a:rPr lang="es-ES" sz="1400" err="1">
                          <a:effectLst/>
                          <a:latin typeface="+mn-lt"/>
                        </a:rPr>
                        <a:t>Beneficarios</a:t>
                      </a:r>
                      <a:r>
                        <a:rPr lang="es-ES" sz="1400">
                          <a:effectLst/>
                          <a:latin typeface="+mn-lt"/>
                        </a:rPr>
                        <a:t> socioeconómicos directos</a:t>
                      </a:r>
                      <a:endParaRPr lang="en-US" sz="140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s-ES" sz="1400">
                          <a:effectLst/>
                          <a:latin typeface="+mn-lt"/>
                        </a:rPr>
                        <a:t>Cualquier persona que haya recibido apoyo socioeconómico intencional y directo de las actividades del Programa PPC y tenga conocimiento de que recibió apoyo. El apoyo puede ser monetario o en especie, e incluye asociaciones creadas como resultado directo del proyecto que producen impactos económicos durante el proyecto.</a:t>
                      </a:r>
                      <a:endParaRPr lang="en-US" sz="140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s-ES" sz="1400">
                          <a:effectLst/>
                          <a:latin typeface="+mn-lt"/>
                        </a:rPr>
                        <a:t>Conteo directo de personas impactadas por el proyecto. Requiere el mantenimiento de registros durante todo el año, aunque solo se informe una vez al año.</a:t>
                      </a:r>
                      <a:endParaRPr lang="en-US" sz="140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8995195"/>
                  </a:ext>
                </a:extLst>
              </a:tr>
              <a:tr h="618434">
                <a:tc>
                  <a:txBody>
                    <a:bodyPr/>
                    <a:lstStyle/>
                    <a:p>
                      <a:pPr rtl="0" fontAlgn="base">
                        <a:lnSpc>
                          <a:spcPts val="1275"/>
                        </a:lnSpc>
                        <a:buNone/>
                      </a:pPr>
                      <a:r>
                        <a:rPr lang="es-ES" sz="1400" err="1">
                          <a:effectLst/>
                          <a:latin typeface="+mn-lt"/>
                        </a:rPr>
                        <a:t>Beneficarios</a:t>
                      </a:r>
                      <a:r>
                        <a:rPr lang="es-ES" sz="1400">
                          <a:effectLst/>
                          <a:latin typeface="+mn-lt"/>
                        </a:rPr>
                        <a:t> socioeconómicos indirectos</a:t>
                      </a:r>
                      <a:endParaRPr lang="en-US" sz="1400">
                        <a:effectLst/>
                        <a:latin typeface="+mn-lt"/>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s-ES" sz="1400">
                          <a:effectLst/>
                          <a:latin typeface="+mn-lt"/>
                        </a:rPr>
                        <a:t>Los familiares de los beneficiarios directos y las personas involucradas en organizaciones y asociaciones locales</a:t>
                      </a:r>
                      <a:endParaRPr lang="en-US" sz="140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s-ES" sz="1400">
                          <a:effectLst/>
                          <a:latin typeface="+mn-lt"/>
                        </a:rPr>
                        <a:t>El método se puede adaptar al contexto del proyecto. Si no existe un enfoque más preciso, se puede utilizar el número promedio de personas en la vivienda.</a:t>
                      </a:r>
                      <a:endParaRPr lang="en-US" sz="140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4089487"/>
                  </a:ext>
                </a:extLst>
              </a:tr>
            </a:tbl>
          </a:graphicData>
        </a:graphic>
      </p:graphicFrame>
    </p:spTree>
    <p:extLst>
      <p:ext uri="{BB962C8B-B14F-4D97-AF65-F5344CB8AC3E}">
        <p14:creationId xmlns:p14="http://schemas.microsoft.com/office/powerpoint/2010/main" val="735637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A2589-32CD-00CC-2C67-7FE8F01C6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45762-67BC-C47C-622D-7F07C2404066}"/>
              </a:ext>
            </a:extLst>
          </p:cNvPr>
          <p:cNvSpPr>
            <a:spLocks noGrp="1"/>
          </p:cNvSpPr>
          <p:nvPr>
            <p:ph type="title"/>
          </p:nvPr>
        </p:nvSpPr>
        <p:spPr>
          <a:xfrm>
            <a:off x="838200" y="-2104"/>
            <a:ext cx="10910371" cy="1343924"/>
          </a:xfrm>
        </p:spPr>
        <p:txBody>
          <a:bodyPr/>
          <a:lstStyle/>
          <a:p>
            <a:r>
              <a:rPr lang="en-US" err="1">
                <a:solidFill>
                  <a:srgbClr val="3C8689"/>
                </a:solidFill>
                <a:ea typeface="Calibri Light"/>
                <a:cs typeface="Calibri Light"/>
              </a:rPr>
              <a:t>Beneficiarios</a:t>
            </a:r>
            <a:r>
              <a:rPr lang="en-US">
                <a:solidFill>
                  <a:srgbClr val="3C8689"/>
                </a:solidFill>
                <a:ea typeface="Calibri Light"/>
                <a:cs typeface="Calibri Light"/>
              </a:rPr>
              <a:t> </a:t>
            </a:r>
            <a:r>
              <a:rPr lang="en-US" err="1">
                <a:solidFill>
                  <a:srgbClr val="3C8689"/>
                </a:solidFill>
                <a:ea typeface="Calibri Light"/>
                <a:cs typeface="Calibri Light"/>
              </a:rPr>
              <a:t>Socioeconómicos</a:t>
            </a:r>
            <a:endParaRPr lang="en-US">
              <a:solidFill>
                <a:srgbClr val="3C8689"/>
              </a:solidFill>
            </a:endParaRPr>
          </a:p>
        </p:txBody>
      </p:sp>
      <p:sp>
        <p:nvSpPr>
          <p:cNvPr id="4" name="Slide Number Placeholder 3">
            <a:extLst>
              <a:ext uri="{FF2B5EF4-FFF2-40B4-BE49-F238E27FC236}">
                <a16:creationId xmlns:a16="http://schemas.microsoft.com/office/drawing/2014/main" id="{2D6BF66D-A35B-CEBB-EF04-7A32F45A787A}"/>
              </a:ext>
            </a:extLst>
          </p:cNvPr>
          <p:cNvSpPr>
            <a:spLocks noGrp="1"/>
          </p:cNvSpPr>
          <p:nvPr>
            <p:ph type="sldNum" sz="quarter" idx="12"/>
          </p:nvPr>
        </p:nvSpPr>
        <p:spPr/>
        <p:txBody>
          <a:bodyPr/>
          <a:lstStyle/>
          <a:p>
            <a:fld id="{330EA680-D336-4FF7-8B7A-9848BB0A1C32}" type="slidenum">
              <a:rPr lang="en-US" smtClean="0"/>
              <a:t>31</a:t>
            </a:fld>
            <a:endParaRPr lang="en-US"/>
          </a:p>
        </p:txBody>
      </p:sp>
      <p:pic>
        <p:nvPicPr>
          <p:cNvPr id="5" name="Picture 4" descr="A screenshot of a web page&#10;&#10;Description automatically generated">
            <a:extLst>
              <a:ext uri="{FF2B5EF4-FFF2-40B4-BE49-F238E27FC236}">
                <a16:creationId xmlns:a16="http://schemas.microsoft.com/office/drawing/2014/main" id="{72F70632-9F29-041F-F277-1C00C5776393}"/>
              </a:ext>
            </a:extLst>
          </p:cNvPr>
          <p:cNvPicPr>
            <a:picLocks noChangeAspect="1"/>
          </p:cNvPicPr>
          <p:nvPr/>
        </p:nvPicPr>
        <p:blipFill>
          <a:blip r:embed="rId2"/>
          <a:stretch>
            <a:fillRect/>
          </a:stretch>
        </p:blipFill>
        <p:spPr>
          <a:xfrm>
            <a:off x="6095191" y="955914"/>
            <a:ext cx="5925090" cy="4953360"/>
          </a:xfrm>
          <a:prstGeom prst="rect">
            <a:avLst/>
          </a:prstGeom>
        </p:spPr>
      </p:pic>
      <p:sp>
        <p:nvSpPr>
          <p:cNvPr id="7" name="Rectangle: Rounded Corners 6">
            <a:extLst>
              <a:ext uri="{FF2B5EF4-FFF2-40B4-BE49-F238E27FC236}">
                <a16:creationId xmlns:a16="http://schemas.microsoft.com/office/drawing/2014/main" id="{5B29DA86-7A79-1B97-0D1E-F0150323E565}"/>
              </a:ext>
            </a:extLst>
          </p:cNvPr>
          <p:cNvSpPr/>
          <p:nvPr/>
        </p:nvSpPr>
        <p:spPr>
          <a:xfrm>
            <a:off x="6988583" y="3234223"/>
            <a:ext cx="4337582" cy="18416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7">
            <a:extLst>
              <a:ext uri="{FF2B5EF4-FFF2-40B4-BE49-F238E27FC236}">
                <a16:creationId xmlns:a16="http://schemas.microsoft.com/office/drawing/2014/main" id="{0D2A752F-58FD-AC70-08A4-146B75DACF65}"/>
              </a:ext>
            </a:extLst>
          </p:cNvPr>
          <p:cNvSpPr txBox="1"/>
          <p:nvPr/>
        </p:nvSpPr>
        <p:spPr>
          <a:xfrm>
            <a:off x="510715" y="1266353"/>
            <a:ext cx="5314339" cy="52014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err="1">
                <a:solidFill>
                  <a:srgbClr val="887B56"/>
                </a:solidFill>
                <a:latin typeface="Franklin Gothic Medium"/>
              </a:rPr>
              <a:t>Calculamos</a:t>
            </a:r>
            <a:r>
              <a:rPr lang="en-US" sz="2200">
                <a:solidFill>
                  <a:srgbClr val="887B56"/>
                </a:solidFill>
                <a:latin typeface="Franklin Gothic Medium"/>
              </a:rPr>
              <a:t> dos </a:t>
            </a:r>
            <a:r>
              <a:rPr lang="en-US" sz="2200" err="1">
                <a:solidFill>
                  <a:srgbClr val="887B56"/>
                </a:solidFill>
                <a:latin typeface="Franklin Gothic Medium"/>
              </a:rPr>
              <a:t>totales</a:t>
            </a:r>
            <a:r>
              <a:rPr lang="en-US" sz="2200">
                <a:solidFill>
                  <a:srgbClr val="887B56"/>
                </a:solidFill>
                <a:latin typeface="Franklin Gothic Medium"/>
              </a:rPr>
              <a:t>:</a:t>
            </a:r>
            <a:endParaRPr lang="en-US">
              <a:solidFill>
                <a:srgbClr val="000000"/>
              </a:solidFill>
              <a:latin typeface="Calibri" panose="020F0502020204030204"/>
              <a:cs typeface="Calibri" panose="020F0502020204030204"/>
            </a:endParaRPr>
          </a:p>
          <a:p>
            <a:r>
              <a:rPr lang="en-US" sz="2000">
                <a:solidFill>
                  <a:srgbClr val="887B56"/>
                </a:solidFill>
                <a:latin typeface="Franklin Gothic Medium"/>
              </a:rPr>
              <a:t>1. </a:t>
            </a:r>
            <a:r>
              <a:rPr lang="es-ES" sz="2000" u="sng">
                <a:solidFill>
                  <a:srgbClr val="887B56"/>
                </a:solidFill>
                <a:latin typeface="Franklin Gothic Medium"/>
              </a:rPr>
              <a:t>Beneficios totales</a:t>
            </a:r>
            <a:r>
              <a:rPr lang="es-ES" sz="2000">
                <a:solidFill>
                  <a:srgbClr val="887B56"/>
                </a:solidFill>
                <a:latin typeface="Franklin Gothic Medium"/>
              </a:rPr>
              <a:t>: Una suma simple de cada categoría, que puede incluir el doble conteo de las mismas personas en múltiples categorías de beneficios: </a:t>
            </a:r>
            <a:r>
              <a:rPr lang="es-ES" sz="2000">
                <a:solidFill>
                  <a:srgbClr val="FF0000"/>
                </a:solidFill>
                <a:latin typeface="Franklin Gothic Medium"/>
              </a:rPr>
              <a:t>no es necesario ingresar el valor total en el IMP. Esto será calculado por el sistema automáticamente</a:t>
            </a:r>
          </a:p>
          <a:p>
            <a:endParaRPr lang="en-US" sz="2000">
              <a:solidFill>
                <a:srgbClr val="887B56"/>
              </a:solidFill>
              <a:latin typeface="Franklin Gothic Medium"/>
            </a:endParaRPr>
          </a:p>
          <a:p>
            <a:r>
              <a:rPr lang="en-US" sz="2000">
                <a:solidFill>
                  <a:srgbClr val="887B56"/>
                </a:solidFill>
                <a:latin typeface="Franklin Gothic Medium"/>
              </a:rPr>
              <a:t>2. </a:t>
            </a:r>
            <a:r>
              <a:rPr lang="en-US" sz="2000" u="sng" err="1">
                <a:solidFill>
                  <a:srgbClr val="887B56"/>
                </a:solidFill>
                <a:latin typeface="Franklin Gothic Medium"/>
              </a:rPr>
              <a:t>Beneficiarios</a:t>
            </a:r>
            <a:r>
              <a:rPr lang="en-US" sz="2000" u="sng">
                <a:solidFill>
                  <a:srgbClr val="887B56"/>
                </a:solidFill>
                <a:latin typeface="Franklin Gothic Medium"/>
              </a:rPr>
              <a:t> </a:t>
            </a:r>
            <a:r>
              <a:rPr lang="en-US" sz="2000" u="sng" err="1">
                <a:solidFill>
                  <a:srgbClr val="887B56"/>
                </a:solidFill>
                <a:latin typeface="Franklin Gothic Medium"/>
              </a:rPr>
              <a:t>totales</a:t>
            </a:r>
            <a:r>
              <a:rPr lang="es-ES" sz="2000">
                <a:solidFill>
                  <a:srgbClr val="887B56"/>
                </a:solidFill>
                <a:latin typeface="Franklin Gothic Medium"/>
              </a:rPr>
              <a:t>: Una suma que no incluye la doble contabilidad, por lo que cada beneficiario socioeconómicos solo se cuenta una vez</a:t>
            </a:r>
          </a:p>
          <a:p>
            <a:r>
              <a:rPr lang="en-US" b="1">
                <a:solidFill>
                  <a:srgbClr val="887B56"/>
                </a:solidFill>
                <a:latin typeface="Franklin Gothic Medium"/>
              </a:rPr>
              <a:t>    </a:t>
            </a:r>
          </a:p>
          <a:p>
            <a:pPr marL="285750" indent="-285750">
              <a:buFontTx/>
              <a:buChar char="-"/>
            </a:pPr>
            <a:r>
              <a:rPr lang="en-US" sz="1800">
                <a:solidFill>
                  <a:srgbClr val="887B56"/>
                </a:solidFill>
                <a:latin typeface="Franklin Gothic Medium"/>
              </a:rPr>
              <a:t>Por </a:t>
            </a:r>
            <a:r>
              <a:rPr lang="en-US" sz="1800" err="1">
                <a:solidFill>
                  <a:srgbClr val="887B56"/>
                </a:solidFill>
                <a:latin typeface="Franklin Gothic Medium"/>
              </a:rPr>
              <a:t>ejemplo</a:t>
            </a:r>
            <a:r>
              <a:rPr lang="en-US" sz="1800">
                <a:solidFill>
                  <a:srgbClr val="887B56"/>
                </a:solidFill>
                <a:latin typeface="Franklin Gothic Medium"/>
              </a:rPr>
              <a:t>, 2 personas </a:t>
            </a:r>
            <a:r>
              <a:rPr lang="en-US" sz="1800" err="1">
                <a:solidFill>
                  <a:srgbClr val="887B56"/>
                </a:solidFill>
                <a:latin typeface="Franklin Gothic Medium"/>
              </a:rPr>
              <a:t>reciben</a:t>
            </a:r>
            <a:r>
              <a:rPr lang="en-US" sz="1800">
                <a:solidFill>
                  <a:srgbClr val="887B56"/>
                </a:solidFill>
                <a:latin typeface="Franklin Gothic Medium"/>
              </a:rPr>
              <a:t> 3 </a:t>
            </a:r>
            <a:r>
              <a:rPr lang="en-US" sz="1800" err="1">
                <a:solidFill>
                  <a:srgbClr val="887B56"/>
                </a:solidFill>
                <a:latin typeface="Franklin Gothic Medium"/>
              </a:rPr>
              <a:t>tipos</a:t>
            </a:r>
            <a:r>
              <a:rPr lang="en-US" sz="1800">
                <a:solidFill>
                  <a:srgbClr val="887B56"/>
                </a:solidFill>
                <a:latin typeface="Franklin Gothic Medium"/>
              </a:rPr>
              <a:t> de </a:t>
            </a:r>
            <a:r>
              <a:rPr lang="en-US" sz="1800" err="1">
                <a:solidFill>
                  <a:srgbClr val="887B56"/>
                </a:solidFill>
                <a:latin typeface="Franklin Gothic Medium"/>
              </a:rPr>
              <a:t>beneficios</a:t>
            </a:r>
            <a:r>
              <a:rPr lang="en-US" sz="1800">
                <a:solidFill>
                  <a:srgbClr val="887B56"/>
                </a:solidFill>
                <a:latin typeface="Franklin Gothic Medium"/>
              </a:rPr>
              <a:t>: </a:t>
            </a:r>
          </a:p>
          <a:p>
            <a:pPr marL="742950" lvl="1" indent="-285750">
              <a:buFontTx/>
              <a:buChar char="-"/>
            </a:pPr>
            <a:r>
              <a:rPr lang="en-US" err="1">
                <a:solidFill>
                  <a:srgbClr val="887B56"/>
                </a:solidFill>
                <a:latin typeface="Franklin Gothic Medium"/>
              </a:rPr>
              <a:t>Beneficios</a:t>
            </a:r>
            <a:r>
              <a:rPr lang="en-US">
                <a:solidFill>
                  <a:srgbClr val="887B56"/>
                </a:solidFill>
                <a:latin typeface="Franklin Gothic Medium"/>
              </a:rPr>
              <a:t> </a:t>
            </a:r>
            <a:r>
              <a:rPr lang="en-US" err="1">
                <a:solidFill>
                  <a:srgbClr val="887B56"/>
                </a:solidFill>
                <a:latin typeface="Franklin Gothic Medium"/>
              </a:rPr>
              <a:t>Totales</a:t>
            </a:r>
            <a:r>
              <a:rPr lang="en-US">
                <a:solidFill>
                  <a:srgbClr val="887B56"/>
                </a:solidFill>
                <a:latin typeface="Franklin Gothic Medium"/>
              </a:rPr>
              <a:t> = 6</a:t>
            </a:r>
          </a:p>
          <a:p>
            <a:pPr marL="742950" lvl="1" indent="-285750">
              <a:buFontTx/>
              <a:buChar char="-"/>
            </a:pPr>
            <a:r>
              <a:rPr lang="en-US">
                <a:solidFill>
                  <a:srgbClr val="887B56"/>
                </a:solidFill>
                <a:latin typeface="Franklin Gothic Medium"/>
              </a:rPr>
              <a:t>Beneficiarios </a:t>
            </a:r>
            <a:r>
              <a:rPr lang="en-US" err="1">
                <a:solidFill>
                  <a:srgbClr val="887B56"/>
                </a:solidFill>
                <a:latin typeface="Franklin Gothic Medium"/>
              </a:rPr>
              <a:t>totales</a:t>
            </a:r>
            <a:r>
              <a:rPr lang="en-US">
                <a:solidFill>
                  <a:srgbClr val="887B56"/>
                </a:solidFill>
                <a:latin typeface="Franklin Gothic Medium"/>
              </a:rPr>
              <a:t> = 2</a:t>
            </a:r>
          </a:p>
        </p:txBody>
      </p:sp>
    </p:spTree>
    <p:extLst>
      <p:ext uri="{BB962C8B-B14F-4D97-AF65-F5344CB8AC3E}">
        <p14:creationId xmlns:p14="http://schemas.microsoft.com/office/powerpoint/2010/main" val="1678835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7084-FD6E-FE56-414D-45BAF0EEB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B65D9-C751-40AE-050C-28FD575F3D5E}"/>
              </a:ext>
            </a:extLst>
          </p:cNvPr>
          <p:cNvSpPr>
            <a:spLocks noGrp="1"/>
          </p:cNvSpPr>
          <p:nvPr>
            <p:ph type="ctrTitle"/>
          </p:nvPr>
        </p:nvSpPr>
        <p:spPr>
          <a:xfrm>
            <a:off x="1524000" y="1122363"/>
            <a:ext cx="9144000" cy="1524613"/>
          </a:xfrm>
        </p:spPr>
        <p:txBody>
          <a:bodyPr/>
          <a:lstStyle/>
          <a:p>
            <a:r>
              <a:rPr lang="en-US" sz="5400" b="1" err="1">
                <a:solidFill>
                  <a:srgbClr val="3C8689"/>
                </a:solidFill>
                <a:latin typeface="Franklin Gothic Book"/>
                <a:cs typeface="Calibri Light"/>
              </a:rPr>
              <a:t>Discusión</a:t>
            </a:r>
            <a:endParaRPr lang="en-US"/>
          </a:p>
        </p:txBody>
      </p:sp>
      <p:sp>
        <p:nvSpPr>
          <p:cNvPr id="3" name="Subtitle 2">
            <a:extLst>
              <a:ext uri="{FF2B5EF4-FFF2-40B4-BE49-F238E27FC236}">
                <a16:creationId xmlns:a16="http://schemas.microsoft.com/office/drawing/2014/main" id="{5639588E-A668-E39F-9372-90183E4BFC1B}"/>
              </a:ext>
            </a:extLst>
          </p:cNvPr>
          <p:cNvSpPr>
            <a:spLocks noGrp="1"/>
          </p:cNvSpPr>
          <p:nvPr>
            <p:ph type="subTitle" idx="1"/>
          </p:nvPr>
        </p:nvSpPr>
        <p:spPr>
          <a:xfrm>
            <a:off x="1524000" y="2647243"/>
            <a:ext cx="9144000" cy="1995448"/>
          </a:xfrm>
        </p:spPr>
        <p:txBody>
          <a:bodyPr vert="horz" lIns="91440" tIns="45720" rIns="91440" bIns="45720" rtlCol="0" anchor="t">
            <a:normAutofit/>
          </a:bodyPr>
          <a:lstStyle/>
          <a:p>
            <a:r>
              <a:rPr lang="es-ES" sz="3200">
                <a:solidFill>
                  <a:srgbClr val="887B56"/>
                </a:solidFill>
                <a:latin typeface="Franklin Gothic Book"/>
                <a:cs typeface="Calibri"/>
              </a:rPr>
              <a:t>¿Alguna pregunta?
¿Se necesita capacitación de monitoreo?</a:t>
            </a:r>
            <a:endParaRPr lang="en-US" sz="320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81A32288-DE0D-40A6-24BD-E475027C3F55}"/>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3CEABB71-0F3F-C6BC-9E58-024FFF559469}"/>
              </a:ext>
            </a:extLst>
          </p:cNvPr>
          <p:cNvSpPr>
            <a:spLocks noGrp="1"/>
          </p:cNvSpPr>
          <p:nvPr>
            <p:ph type="sldNum" sz="quarter" idx="12"/>
          </p:nvPr>
        </p:nvSpPr>
        <p:spPr/>
        <p:txBody>
          <a:bodyPr/>
          <a:lstStyle/>
          <a:p>
            <a:fld id="{330EA680-D336-4FF7-8B7A-9848BB0A1C32}" type="slidenum">
              <a:rPr lang="en-US" smtClean="0"/>
              <a:t>32</a:t>
            </a:fld>
            <a:endParaRPr lang="en-US"/>
          </a:p>
        </p:txBody>
      </p:sp>
    </p:spTree>
    <p:extLst>
      <p:ext uri="{BB962C8B-B14F-4D97-AF65-F5344CB8AC3E}">
        <p14:creationId xmlns:p14="http://schemas.microsoft.com/office/powerpoint/2010/main" val="897467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 altLang="zh-CN" sz="5400" b="1">
                <a:solidFill>
                  <a:srgbClr val="3C8689"/>
                </a:solidFill>
                <a:latin typeface="Franklin Gothic Book"/>
                <a:cs typeface="Calibri Light"/>
              </a:rPr>
              <a:t>Errores comunes y cómo corregirlos</a:t>
            </a:r>
            <a:endParaRPr lang="en-US" sz="5400" b="1">
              <a:solidFill>
                <a:srgbClr val="3C8689"/>
              </a:solidFill>
              <a:latin typeface="Franklin Gothic Book"/>
              <a:cs typeface="Calibri Light"/>
            </a:endParaRPr>
          </a:p>
        </p:txBody>
      </p:sp>
      <p:sp>
        <p:nvSpPr>
          <p:cNvPr id="3" name="Subtitle 2"/>
          <p:cNvSpPr>
            <a:spLocks noGrp="1"/>
          </p:cNvSpPr>
          <p:nvPr>
            <p:ph type="subTitle" idx="1"/>
          </p:nvPr>
        </p:nvSpPr>
        <p:spPr/>
        <p:txBody>
          <a:bodyPr/>
          <a:lstStyle/>
          <a:p>
            <a:endParaRPr lang="en-US"/>
          </a:p>
        </p:txBody>
      </p:sp>
      <p:pic>
        <p:nvPicPr>
          <p:cNvPr id="5" name="object 4">
            <a:extLst>
              <a:ext uri="{FF2B5EF4-FFF2-40B4-BE49-F238E27FC236}">
                <a16:creationId xmlns:a16="http://schemas.microsoft.com/office/drawing/2014/main" id="{D2302E18-379C-C47D-41FD-FB4C4F7905DA}"/>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02D78D2A-152E-DF4A-604F-39F047C506F0}"/>
              </a:ext>
            </a:extLst>
          </p:cNvPr>
          <p:cNvSpPr>
            <a:spLocks noGrp="1"/>
          </p:cNvSpPr>
          <p:nvPr>
            <p:ph type="sldNum" sz="quarter" idx="12"/>
          </p:nvPr>
        </p:nvSpPr>
        <p:spPr/>
        <p:txBody>
          <a:bodyPr/>
          <a:lstStyle/>
          <a:p>
            <a:fld id="{330EA680-D336-4FF7-8B7A-9848BB0A1C32}" type="slidenum">
              <a:rPr lang="en-US" smtClean="0"/>
              <a:t>33</a:t>
            </a:fld>
            <a:endParaRPr lang="en-US"/>
          </a:p>
        </p:txBody>
      </p:sp>
    </p:spTree>
    <p:extLst>
      <p:ext uri="{BB962C8B-B14F-4D97-AF65-F5344CB8AC3E}">
        <p14:creationId xmlns:p14="http://schemas.microsoft.com/office/powerpoint/2010/main" val="980895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p:txBody>
          <a:bodyPr vert="horz" lIns="91440" tIns="45720" rIns="91440" bIns="45720" rtlCol="0" anchor="ctr">
            <a:normAutofit/>
          </a:bodyPr>
          <a:lstStyle/>
          <a:p>
            <a:r>
              <a:rPr lang="en-US" altLang="zh-CN" sz="4000" b="1">
                <a:solidFill>
                  <a:srgbClr val="3C8689"/>
                </a:solidFill>
                <a:latin typeface="Franklin Gothic Book"/>
                <a:cs typeface="Calibri Light"/>
              </a:rPr>
              <a:t>1.</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ID de sitio </a:t>
            </a:r>
            <a:r>
              <a:rPr lang="en-US" altLang="zh-CN" sz="4000" b="1" err="1">
                <a:solidFill>
                  <a:srgbClr val="3C8689"/>
                </a:solidFill>
                <a:latin typeface="Franklin Gothic Book"/>
                <a:cs typeface="Calibri Light"/>
              </a:rPr>
              <a:t>incorrecto</a:t>
            </a:r>
            <a:endParaRPr lang="en-US"/>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4836593" cy="1931563"/>
          </a:xfrm>
        </p:spPr>
        <p:txBody>
          <a:bodyPr vert="horz" lIns="91440" tIns="45720" rIns="91440" bIns="45720" rtlCol="0" anchor="t">
            <a:noAutofit/>
          </a:bodyPr>
          <a:lstStyle/>
          <a:p>
            <a:r>
              <a:rPr lang="es-ES" sz="2400" spc="-5">
                <a:solidFill>
                  <a:srgbClr val="887B56"/>
                </a:solidFill>
                <a:latin typeface="Franklin Gothic Medium"/>
              </a:rPr>
              <a:t>Los ID del sitio no coinciden con el IMP
Para encontrar los ID de sitio correctos, exporte el proyecto desde IMP y abra el archivo </a:t>
            </a:r>
            <a:r>
              <a:rPr lang="es-ES" sz="2400" spc="-5" err="1">
                <a:solidFill>
                  <a:srgbClr val="887B56"/>
                </a:solidFill>
                <a:latin typeface="Franklin Gothic Medium"/>
              </a:rPr>
              <a:t>csv</a:t>
            </a:r>
            <a:r>
              <a:rPr lang="es-ES" sz="2400" spc="-5">
                <a:solidFill>
                  <a:srgbClr val="887B56"/>
                </a:solidFill>
                <a:latin typeface="Franklin Gothic Medium"/>
              </a:rPr>
              <a:t>. </a:t>
            </a:r>
            <a:r>
              <a:rPr lang="en-US" spc="-5">
                <a:solidFill>
                  <a:srgbClr val="887B56"/>
                </a:solidFill>
                <a:latin typeface="Franklin Gothic Medium"/>
                <a:cs typeface="Calibri"/>
              </a:rPr>
              <a:t>--&gt;</a:t>
            </a: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34</a:t>
            </a:fld>
            <a:endParaRPr lang="en-US"/>
          </a:p>
        </p:txBody>
      </p:sp>
      <p:pic>
        <p:nvPicPr>
          <p:cNvPr id="4" name="Picture 3" descr="A screenshot of a phone&#10;&#10;Description automatically generated">
            <a:extLst>
              <a:ext uri="{FF2B5EF4-FFF2-40B4-BE49-F238E27FC236}">
                <a16:creationId xmlns:a16="http://schemas.microsoft.com/office/drawing/2014/main" id="{F8B0B95A-893B-E964-6ABB-7A331F131BDD}"/>
              </a:ext>
            </a:extLst>
          </p:cNvPr>
          <p:cNvPicPr>
            <a:picLocks noChangeAspect="1"/>
          </p:cNvPicPr>
          <p:nvPr/>
        </p:nvPicPr>
        <p:blipFill>
          <a:blip r:embed="rId3"/>
          <a:stretch>
            <a:fillRect/>
          </a:stretch>
        </p:blipFill>
        <p:spPr>
          <a:xfrm>
            <a:off x="9078498" y="3896969"/>
            <a:ext cx="1072439" cy="2600645"/>
          </a:xfrm>
          <a:prstGeom prst="rect">
            <a:avLst/>
          </a:prstGeom>
        </p:spPr>
      </p:pic>
      <p:pic>
        <p:nvPicPr>
          <p:cNvPr id="7" name="Picture 6" descr="A screenshot of a phone&#10;&#10;Description automatically generated">
            <a:extLst>
              <a:ext uri="{FF2B5EF4-FFF2-40B4-BE49-F238E27FC236}">
                <a16:creationId xmlns:a16="http://schemas.microsoft.com/office/drawing/2014/main" id="{D2E09842-59F8-E932-5FCE-06B7D858B1F8}"/>
              </a:ext>
            </a:extLst>
          </p:cNvPr>
          <p:cNvPicPr>
            <a:picLocks noChangeAspect="1"/>
          </p:cNvPicPr>
          <p:nvPr/>
        </p:nvPicPr>
        <p:blipFill rotWithShape="1">
          <a:blip r:embed="rId4"/>
          <a:srcRect l="48175" r="243" b="220"/>
          <a:stretch/>
        </p:blipFill>
        <p:spPr>
          <a:xfrm>
            <a:off x="3944603" y="3950636"/>
            <a:ext cx="1004742" cy="2507306"/>
          </a:xfrm>
          <a:prstGeom prst="rect">
            <a:avLst/>
          </a:prstGeom>
        </p:spPr>
      </p:pic>
      <p:sp>
        <p:nvSpPr>
          <p:cNvPr id="9" name="TextBox 8">
            <a:extLst>
              <a:ext uri="{FF2B5EF4-FFF2-40B4-BE49-F238E27FC236}">
                <a16:creationId xmlns:a16="http://schemas.microsoft.com/office/drawing/2014/main" id="{A8DF01E6-D5FD-4A12-14BC-A49BB737955D}"/>
              </a:ext>
            </a:extLst>
          </p:cNvPr>
          <p:cNvSpPr txBox="1"/>
          <p:nvPr/>
        </p:nvSpPr>
        <p:spPr>
          <a:xfrm>
            <a:off x="1489390" y="3949810"/>
            <a:ext cx="245615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err="1">
                <a:solidFill>
                  <a:schemeClr val="accent4">
                    <a:lumMod val="50000"/>
                  </a:schemeClr>
                </a:solidFill>
                <a:cs typeface="Calibri"/>
              </a:rPr>
              <a:t>Buen</a:t>
            </a:r>
            <a:r>
              <a:rPr lang="en-US" sz="2400" b="1" u="sng">
                <a:solidFill>
                  <a:schemeClr val="accent4">
                    <a:lumMod val="50000"/>
                  </a:schemeClr>
                </a:solidFill>
                <a:cs typeface="Calibri"/>
              </a:rPr>
              <a:t> </a:t>
            </a:r>
            <a:r>
              <a:rPr lang="en-US" sz="2400" b="1" u="sng" err="1">
                <a:solidFill>
                  <a:schemeClr val="accent4">
                    <a:lumMod val="50000"/>
                  </a:schemeClr>
                </a:solidFill>
                <a:cs typeface="Calibri"/>
              </a:rPr>
              <a:t>ejemplo</a:t>
            </a:r>
            <a:endParaRPr lang="en-US" sz="2400" b="1" u="sng">
              <a:solidFill>
                <a:schemeClr val="accent4">
                  <a:lumMod val="50000"/>
                </a:schemeClr>
              </a:solidFill>
              <a:cs typeface="Calibri"/>
            </a:endParaRPr>
          </a:p>
          <a:p>
            <a:r>
              <a:rPr lang="es-ES" sz="2000">
                <a:solidFill>
                  <a:srgbClr val="887B56"/>
                </a:solidFill>
                <a:ea typeface="+mn-lt"/>
                <a:cs typeface="+mn-lt"/>
              </a:rPr>
              <a:t>Todos los identificadores deben ser solo números</a:t>
            </a:r>
            <a:endParaRPr lang="en-US" sz="1600">
              <a:ea typeface="+mn-lt"/>
              <a:cs typeface="+mn-lt"/>
            </a:endParaRPr>
          </a:p>
        </p:txBody>
      </p:sp>
      <p:sp>
        <p:nvSpPr>
          <p:cNvPr id="11" name="TextBox 10">
            <a:extLst>
              <a:ext uri="{FF2B5EF4-FFF2-40B4-BE49-F238E27FC236}">
                <a16:creationId xmlns:a16="http://schemas.microsoft.com/office/drawing/2014/main" id="{D9E50BBA-CC0F-7054-0E01-61F835C29A06}"/>
              </a:ext>
            </a:extLst>
          </p:cNvPr>
          <p:cNvSpPr txBox="1"/>
          <p:nvPr/>
        </p:nvSpPr>
        <p:spPr>
          <a:xfrm>
            <a:off x="6752845" y="3951805"/>
            <a:ext cx="245615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cs typeface="Calibri"/>
              </a:rPr>
              <a:t>Mal </a:t>
            </a:r>
            <a:r>
              <a:rPr lang="en-US" sz="2400" b="1" u="sng" err="1">
                <a:solidFill>
                  <a:schemeClr val="accent4">
                    <a:lumMod val="50000"/>
                  </a:schemeClr>
                </a:solidFill>
                <a:cs typeface="Calibri"/>
              </a:rPr>
              <a:t>ejemplo</a:t>
            </a:r>
            <a:endParaRPr lang="en-US" sz="2400" b="1" u="sng">
              <a:solidFill>
                <a:schemeClr val="accent4">
                  <a:lumMod val="50000"/>
                </a:schemeClr>
              </a:solidFill>
              <a:latin typeface="Calibri"/>
              <a:cs typeface="Calibri"/>
            </a:endParaRPr>
          </a:p>
          <a:p>
            <a:r>
              <a:rPr lang="es-ES" sz="2000">
                <a:solidFill>
                  <a:srgbClr val="887B56"/>
                </a:solidFill>
                <a:ea typeface="+mn-lt"/>
                <a:cs typeface="+mn-lt"/>
              </a:rPr>
              <a:t>Se confunde con los nombres de sitios (como S0196, A76) que podrían incluir letras</a:t>
            </a:r>
            <a:endParaRPr lang="en-US" sz="2400" b="1" u="sng">
              <a:solidFill>
                <a:schemeClr val="accent4">
                  <a:lumMod val="50000"/>
                </a:schemeClr>
              </a:solidFill>
              <a:latin typeface="Calibri"/>
              <a:cs typeface="Calibri"/>
            </a:endParaRPr>
          </a:p>
        </p:txBody>
      </p:sp>
      <p:pic>
        <p:nvPicPr>
          <p:cNvPr id="12" name="Picture 11" descr="A screenshot of a website&#10;&#10;Description automatically generated">
            <a:extLst>
              <a:ext uri="{FF2B5EF4-FFF2-40B4-BE49-F238E27FC236}">
                <a16:creationId xmlns:a16="http://schemas.microsoft.com/office/drawing/2014/main" id="{38505392-E5BE-4AF1-6551-C51C0B5B0ADC}"/>
              </a:ext>
            </a:extLst>
          </p:cNvPr>
          <p:cNvPicPr>
            <a:picLocks noChangeAspect="1"/>
          </p:cNvPicPr>
          <p:nvPr/>
        </p:nvPicPr>
        <p:blipFill>
          <a:blip r:embed="rId5"/>
          <a:stretch>
            <a:fillRect/>
          </a:stretch>
        </p:blipFill>
        <p:spPr>
          <a:xfrm>
            <a:off x="5703904" y="1534023"/>
            <a:ext cx="5814874" cy="1873854"/>
          </a:xfrm>
          <a:prstGeom prst="rect">
            <a:avLst/>
          </a:prstGeom>
        </p:spPr>
      </p:pic>
      <p:sp>
        <p:nvSpPr>
          <p:cNvPr id="13" name="Oval 12">
            <a:extLst>
              <a:ext uri="{FF2B5EF4-FFF2-40B4-BE49-F238E27FC236}">
                <a16:creationId xmlns:a16="http://schemas.microsoft.com/office/drawing/2014/main" id="{55DDF910-FF7A-9E5A-C15F-5AF1FBDBA0E9}"/>
              </a:ext>
            </a:extLst>
          </p:cNvPr>
          <p:cNvSpPr/>
          <p:nvPr/>
        </p:nvSpPr>
        <p:spPr>
          <a:xfrm>
            <a:off x="10135340" y="2189825"/>
            <a:ext cx="739805" cy="5178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01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p:txBody>
          <a:bodyPr vert="horz" lIns="91440" tIns="45720" rIns="91440" bIns="45720" rtlCol="0" anchor="ctr">
            <a:normAutofit/>
          </a:bodyPr>
          <a:lstStyle/>
          <a:p>
            <a:r>
              <a:rPr lang="en-US" altLang="zh-CN" sz="4000" b="1">
                <a:solidFill>
                  <a:srgbClr val="3C8689"/>
                </a:solidFill>
                <a:latin typeface="Franklin Gothic Book"/>
                <a:cs typeface="Calibri Light"/>
              </a:rPr>
              <a:t>2.</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ID de </a:t>
            </a:r>
            <a:r>
              <a:rPr lang="en-US" altLang="zh-CN" sz="4000" b="1" err="1">
                <a:solidFill>
                  <a:srgbClr val="3C8689"/>
                </a:solidFill>
                <a:latin typeface="Franklin Gothic Book"/>
                <a:cs typeface="Calibri Light"/>
              </a:rPr>
              <a:t>parcela</a:t>
            </a:r>
            <a:r>
              <a:rPr lang="en-US" altLang="zh-CN" sz="4000" b="1">
                <a:solidFill>
                  <a:srgbClr val="3C8689"/>
                </a:solidFill>
                <a:latin typeface="Franklin Gothic Book"/>
                <a:cs typeface="Calibri Light"/>
              </a:rPr>
              <a:t> </a:t>
            </a:r>
            <a:r>
              <a:rPr lang="en-US" altLang="zh-CN" sz="4000" b="1" err="1">
                <a:solidFill>
                  <a:srgbClr val="3C8689"/>
                </a:solidFill>
                <a:latin typeface="Franklin Gothic Book"/>
                <a:cs typeface="Calibri Light"/>
              </a:rPr>
              <a:t>incorrecto</a:t>
            </a:r>
            <a:endParaRPr lang="en-US"/>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650195"/>
          </a:xfrm>
        </p:spPr>
        <p:txBody>
          <a:bodyPr vert="horz" lIns="91440" tIns="45720" rIns="91440" bIns="45720" rtlCol="0" anchor="t">
            <a:noAutofit/>
          </a:bodyPr>
          <a:lstStyle/>
          <a:p>
            <a:r>
              <a:rPr lang="es-ES" spc="-5">
                <a:solidFill>
                  <a:srgbClr val="887B56"/>
                </a:solidFill>
                <a:latin typeface="Franklin Gothic Medium"/>
                <a:cs typeface="Calibri"/>
              </a:rPr>
              <a:t>Los ID de parcela están duplicados</a:t>
            </a:r>
            <a:endParaRPr lang="en-US">
              <a:solidFill>
                <a:srgbClr val="000000"/>
              </a:solidFill>
              <a:latin typeface="Calibri" panose="020F0502020204030204"/>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35</a:t>
            </a:fld>
            <a:endParaRPr lang="en-US"/>
          </a:p>
        </p:txBody>
      </p:sp>
      <p:pic>
        <p:nvPicPr>
          <p:cNvPr id="4" name="Picture 3" descr="A screenshot of a computer&#10;&#10;Description automatically generated">
            <a:extLst>
              <a:ext uri="{FF2B5EF4-FFF2-40B4-BE49-F238E27FC236}">
                <a16:creationId xmlns:a16="http://schemas.microsoft.com/office/drawing/2014/main" id="{6AC4E62B-5CFB-F938-2D22-C3F4DB40D5A1}"/>
              </a:ext>
            </a:extLst>
          </p:cNvPr>
          <p:cNvPicPr>
            <a:picLocks noChangeAspect="1"/>
          </p:cNvPicPr>
          <p:nvPr/>
        </p:nvPicPr>
        <p:blipFill rotWithShape="1">
          <a:blip r:embed="rId3"/>
          <a:srcRect t="1169" r="27602" b="39961"/>
          <a:stretch/>
        </p:blipFill>
        <p:spPr>
          <a:xfrm>
            <a:off x="6424167" y="3156345"/>
            <a:ext cx="2666272" cy="2517343"/>
          </a:xfrm>
          <a:prstGeom prst="rect">
            <a:avLst/>
          </a:prstGeom>
        </p:spPr>
      </p:pic>
      <p:sp>
        <p:nvSpPr>
          <p:cNvPr id="8" name="TextBox 7">
            <a:extLst>
              <a:ext uri="{FF2B5EF4-FFF2-40B4-BE49-F238E27FC236}">
                <a16:creationId xmlns:a16="http://schemas.microsoft.com/office/drawing/2014/main" id="{C9FC11FC-0C9D-D697-054C-DB23BE31B432}"/>
              </a:ext>
            </a:extLst>
          </p:cNvPr>
          <p:cNvSpPr txBox="1"/>
          <p:nvPr/>
        </p:nvSpPr>
        <p:spPr>
          <a:xfrm>
            <a:off x="1058855" y="2019081"/>
            <a:ext cx="413712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err="1">
                <a:solidFill>
                  <a:schemeClr val="accent4">
                    <a:lumMod val="50000"/>
                  </a:schemeClr>
                </a:solidFill>
                <a:ea typeface="+mn-lt"/>
                <a:cs typeface="+mn-lt"/>
              </a:rPr>
              <a:t>Buen</a:t>
            </a:r>
            <a:r>
              <a:rPr lang="en-US" sz="2400" b="1" u="sng">
                <a:solidFill>
                  <a:schemeClr val="accent4">
                    <a:lumMod val="50000"/>
                  </a:schemeClr>
                </a:solidFill>
                <a:ea typeface="+mn-lt"/>
                <a:cs typeface="+mn-lt"/>
              </a:rPr>
              <a:t> </a:t>
            </a:r>
            <a:r>
              <a:rPr lang="en-US" sz="2400" b="1" u="sng" err="1">
                <a:solidFill>
                  <a:schemeClr val="accent4">
                    <a:lumMod val="50000"/>
                  </a:schemeClr>
                </a:solidFill>
                <a:ea typeface="+mn-lt"/>
                <a:cs typeface="+mn-lt"/>
              </a:rPr>
              <a:t>ejemplo</a:t>
            </a:r>
            <a:endParaRPr lang="en-US" sz="2400" b="1" u="sng">
              <a:solidFill>
                <a:schemeClr val="accent4">
                  <a:lumMod val="50000"/>
                </a:schemeClr>
              </a:solidFill>
              <a:ea typeface="+mn-lt"/>
              <a:cs typeface="+mn-lt"/>
            </a:endParaRPr>
          </a:p>
          <a:p>
            <a:pPr algn="ctr"/>
            <a:r>
              <a:rPr lang="es-ES" sz="2000">
                <a:solidFill>
                  <a:srgbClr val="887B56"/>
                </a:solidFill>
                <a:cs typeface="Calibri"/>
              </a:rPr>
              <a:t>Identificadores de parcela únicos, con diferentes nombres para los sufijos</a:t>
            </a:r>
            <a:endParaRPr lang="en-US" sz="2000">
              <a:solidFill>
                <a:srgbClr val="887B56"/>
              </a:solidFill>
              <a:cs typeface="Calibri"/>
            </a:endParaRPr>
          </a:p>
        </p:txBody>
      </p:sp>
      <p:sp>
        <p:nvSpPr>
          <p:cNvPr id="10" name="TextBox 9">
            <a:extLst>
              <a:ext uri="{FF2B5EF4-FFF2-40B4-BE49-F238E27FC236}">
                <a16:creationId xmlns:a16="http://schemas.microsoft.com/office/drawing/2014/main" id="{7D6F8340-0BED-D71E-0873-950684903305}"/>
              </a:ext>
            </a:extLst>
          </p:cNvPr>
          <p:cNvSpPr txBox="1"/>
          <p:nvPr/>
        </p:nvSpPr>
        <p:spPr>
          <a:xfrm>
            <a:off x="6993904" y="2113170"/>
            <a:ext cx="41930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chemeClr val="accent4">
                    <a:lumMod val="50000"/>
                  </a:schemeClr>
                </a:solidFill>
                <a:ea typeface="+mn-lt"/>
                <a:cs typeface="+mn-lt"/>
              </a:rPr>
              <a:t>Mal </a:t>
            </a:r>
            <a:r>
              <a:rPr lang="en-US" sz="2400" b="1" u="sng" err="1">
                <a:solidFill>
                  <a:schemeClr val="accent4">
                    <a:lumMod val="50000"/>
                  </a:schemeClr>
                </a:solidFill>
                <a:ea typeface="+mn-lt"/>
                <a:cs typeface="+mn-lt"/>
              </a:rPr>
              <a:t>ejemplo</a:t>
            </a:r>
            <a:endParaRPr lang="en-US" sz="2400" b="1" u="sng">
              <a:solidFill>
                <a:schemeClr val="accent4">
                  <a:lumMod val="50000"/>
                </a:schemeClr>
              </a:solidFill>
              <a:ea typeface="+mn-lt"/>
              <a:cs typeface="+mn-lt"/>
            </a:endParaRPr>
          </a:p>
          <a:p>
            <a:pPr algn="ctr"/>
            <a:r>
              <a:rPr lang="en-US" sz="2000" err="1">
                <a:solidFill>
                  <a:srgbClr val="887B56"/>
                </a:solidFill>
                <a:cs typeface="Calibri"/>
              </a:rPr>
              <a:t>Identificadores</a:t>
            </a:r>
            <a:r>
              <a:rPr lang="en-US" sz="2000">
                <a:solidFill>
                  <a:srgbClr val="887B56"/>
                </a:solidFill>
                <a:cs typeface="Calibri"/>
              </a:rPr>
              <a:t> de </a:t>
            </a:r>
            <a:r>
              <a:rPr lang="en-US" sz="2000" err="1">
                <a:solidFill>
                  <a:srgbClr val="887B56"/>
                </a:solidFill>
                <a:cs typeface="Calibri"/>
              </a:rPr>
              <a:t>parcela</a:t>
            </a:r>
            <a:r>
              <a:rPr lang="en-US" sz="2000">
                <a:solidFill>
                  <a:srgbClr val="887B56"/>
                </a:solidFill>
                <a:cs typeface="Calibri"/>
              </a:rPr>
              <a:t> </a:t>
            </a:r>
            <a:r>
              <a:rPr lang="en-US" sz="2000" err="1">
                <a:solidFill>
                  <a:srgbClr val="887B56"/>
                </a:solidFill>
                <a:cs typeface="Calibri"/>
              </a:rPr>
              <a:t>duplicados</a:t>
            </a:r>
            <a:endParaRPr lang="en-US" sz="2000">
              <a:solidFill>
                <a:srgbClr val="887B56"/>
              </a:solidFill>
              <a:cs typeface="Calibri"/>
            </a:endParaRPr>
          </a:p>
        </p:txBody>
      </p:sp>
      <p:pic>
        <p:nvPicPr>
          <p:cNvPr id="11" name="Picture 10" descr="A screenshot of a computer&#10;&#10;Description automatically generated">
            <a:extLst>
              <a:ext uri="{FF2B5EF4-FFF2-40B4-BE49-F238E27FC236}">
                <a16:creationId xmlns:a16="http://schemas.microsoft.com/office/drawing/2014/main" id="{589B19C8-C3A2-DFF1-B264-837AA4B31C31}"/>
              </a:ext>
            </a:extLst>
          </p:cNvPr>
          <p:cNvPicPr>
            <a:picLocks noChangeAspect="1"/>
          </p:cNvPicPr>
          <p:nvPr/>
        </p:nvPicPr>
        <p:blipFill rotWithShape="1">
          <a:blip r:embed="rId4"/>
          <a:srcRect l="135" t="381" r="11545" b="-1235"/>
          <a:stretch/>
        </p:blipFill>
        <p:spPr>
          <a:xfrm>
            <a:off x="665757" y="3158136"/>
            <a:ext cx="2346414" cy="253449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B1C8E4C4-7D04-AFC7-E2E8-AD1B62D4A42E}"/>
              </a:ext>
            </a:extLst>
          </p:cNvPr>
          <p:cNvPicPr>
            <a:picLocks noChangeAspect="1"/>
          </p:cNvPicPr>
          <p:nvPr/>
        </p:nvPicPr>
        <p:blipFill rotWithShape="1">
          <a:blip r:embed="rId5"/>
          <a:srcRect r="18130" b="-724"/>
          <a:stretch/>
        </p:blipFill>
        <p:spPr>
          <a:xfrm>
            <a:off x="9166687" y="3082211"/>
            <a:ext cx="2316426" cy="2611147"/>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8980883F-9571-0A33-C298-75A549491A39}"/>
              </a:ext>
            </a:extLst>
          </p:cNvPr>
          <p:cNvPicPr>
            <a:picLocks noChangeAspect="1"/>
          </p:cNvPicPr>
          <p:nvPr/>
        </p:nvPicPr>
        <p:blipFill rotWithShape="1">
          <a:blip r:embed="rId6"/>
          <a:srcRect l="-59" r="9091" b="-300"/>
          <a:stretch/>
        </p:blipFill>
        <p:spPr>
          <a:xfrm>
            <a:off x="3127420" y="3159966"/>
            <a:ext cx="2568599" cy="2606358"/>
          </a:xfrm>
          <a:prstGeom prst="rect">
            <a:avLst/>
          </a:prstGeom>
        </p:spPr>
      </p:pic>
      <p:cxnSp>
        <p:nvCxnSpPr>
          <p:cNvPr id="15" name="Straight Arrow Connector 14">
            <a:extLst>
              <a:ext uri="{FF2B5EF4-FFF2-40B4-BE49-F238E27FC236}">
                <a16:creationId xmlns:a16="http://schemas.microsoft.com/office/drawing/2014/main" id="{6CB8E24E-531F-5D64-F3B0-77076EF8CBA0}"/>
              </a:ext>
            </a:extLst>
          </p:cNvPr>
          <p:cNvCxnSpPr/>
          <p:nvPr/>
        </p:nvCxnSpPr>
        <p:spPr>
          <a:xfrm>
            <a:off x="6080343" y="2070747"/>
            <a:ext cx="34031" cy="3984669"/>
          </a:xfrm>
          <a:prstGeom prst="straightConnector1">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939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p:txBody>
          <a:bodyPr vert="horz" lIns="91440" tIns="45720" rIns="91440" bIns="45720" rtlCol="0" anchor="ctr">
            <a:normAutofit/>
          </a:bodyPr>
          <a:lstStyle/>
          <a:p>
            <a:r>
              <a:rPr lang="en-US" altLang="zh-CN" sz="4000" b="1">
                <a:solidFill>
                  <a:srgbClr val="3C8689"/>
                </a:solidFill>
                <a:latin typeface="Franklin Gothic Book"/>
                <a:cs typeface="Calibri Light"/>
              </a:rPr>
              <a:t>3.</a:t>
            </a:r>
            <a:r>
              <a:rPr lang="zh-CN" altLang="en-US" sz="4000" b="1">
                <a:solidFill>
                  <a:srgbClr val="3C8689"/>
                </a:solidFill>
                <a:latin typeface="Franklin Gothic Book"/>
                <a:cs typeface="Calibri Light"/>
              </a:rPr>
              <a:t> </a:t>
            </a:r>
            <a:r>
              <a:rPr lang="es-ES" altLang="zh-CN" sz="4000" b="1">
                <a:solidFill>
                  <a:srgbClr val="3C8689"/>
                </a:solidFill>
                <a:latin typeface="Franklin Gothic Book"/>
                <a:cs typeface="Calibri Light"/>
              </a:rPr>
              <a:t>Las fotos no muestran suficiente paisaje</a:t>
            </a:r>
            <a:endParaRPr lang="en-US"/>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1332235" cy="361671"/>
          </a:xfrm>
        </p:spPr>
        <p:txBody>
          <a:bodyPr vert="horz" lIns="91440" tIns="45720" rIns="91440" bIns="45720" rtlCol="0" anchor="t">
            <a:noAutofit/>
          </a:bodyPr>
          <a:lstStyle/>
          <a:p>
            <a:r>
              <a:rPr lang="es-ES" sz="2400" spc="-5">
                <a:solidFill>
                  <a:srgbClr val="887B56"/>
                </a:solidFill>
                <a:latin typeface="Franklin Gothic Medium"/>
                <a:cs typeface="Calibri"/>
              </a:rPr>
              <a:t>Las imágenes muestran el poste de la esquina o el GPS, sin mirar hacia el interior de la parcela</a:t>
            </a:r>
            <a:endParaRPr lang="en-US" sz="2400">
              <a:solidFill>
                <a:srgbClr val="000000"/>
              </a:solidFill>
              <a:latin typeface="Calibri"/>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36</a:t>
            </a:fld>
            <a:endParaRPr lang="en-US"/>
          </a:p>
        </p:txBody>
      </p:sp>
      <p:pic>
        <p:nvPicPr>
          <p:cNvPr id="4" name="Picture 3" descr="A small plant growing in the dirt&#10;&#10;Description automatically generated">
            <a:extLst>
              <a:ext uri="{FF2B5EF4-FFF2-40B4-BE49-F238E27FC236}">
                <a16:creationId xmlns:a16="http://schemas.microsoft.com/office/drawing/2014/main" id="{4615C98F-B88E-3F89-0C56-F8D5DE3BD91E}"/>
              </a:ext>
            </a:extLst>
          </p:cNvPr>
          <p:cNvPicPr>
            <a:picLocks noChangeAspect="1"/>
          </p:cNvPicPr>
          <p:nvPr/>
        </p:nvPicPr>
        <p:blipFill>
          <a:blip r:embed="rId3"/>
          <a:stretch>
            <a:fillRect/>
          </a:stretch>
        </p:blipFill>
        <p:spPr>
          <a:xfrm>
            <a:off x="7732784" y="3372272"/>
            <a:ext cx="1955547" cy="2602839"/>
          </a:xfrm>
          <a:prstGeom prst="rect">
            <a:avLst/>
          </a:prstGeom>
        </p:spPr>
      </p:pic>
      <p:pic>
        <p:nvPicPr>
          <p:cNvPr id="7" name="Picture 6" descr="A red ribbon tied to a pole&#10;&#10;Description automatically generated">
            <a:extLst>
              <a:ext uri="{FF2B5EF4-FFF2-40B4-BE49-F238E27FC236}">
                <a16:creationId xmlns:a16="http://schemas.microsoft.com/office/drawing/2014/main" id="{F74D4D2A-655A-34DF-CCEB-48236BD737EC}"/>
              </a:ext>
            </a:extLst>
          </p:cNvPr>
          <p:cNvPicPr>
            <a:picLocks noChangeAspect="1"/>
          </p:cNvPicPr>
          <p:nvPr/>
        </p:nvPicPr>
        <p:blipFill>
          <a:blip r:embed="rId4"/>
          <a:stretch>
            <a:fillRect/>
          </a:stretch>
        </p:blipFill>
        <p:spPr>
          <a:xfrm>
            <a:off x="9896846" y="3365815"/>
            <a:ext cx="1971208" cy="2610362"/>
          </a:xfrm>
          <a:prstGeom prst="rect">
            <a:avLst/>
          </a:prstGeom>
        </p:spPr>
      </p:pic>
      <p:pic>
        <p:nvPicPr>
          <p:cNvPr id="8" name="Picture 7">
            <a:extLst>
              <a:ext uri="{FF2B5EF4-FFF2-40B4-BE49-F238E27FC236}">
                <a16:creationId xmlns:a16="http://schemas.microsoft.com/office/drawing/2014/main" id="{BC789247-11E1-5D18-4EF6-FA2BECC5F13B}"/>
              </a:ext>
            </a:extLst>
          </p:cNvPr>
          <p:cNvPicPr>
            <a:picLocks noChangeAspect="1"/>
          </p:cNvPicPr>
          <p:nvPr/>
        </p:nvPicPr>
        <p:blipFill>
          <a:blip r:embed="rId5"/>
          <a:stretch>
            <a:fillRect/>
          </a:stretch>
        </p:blipFill>
        <p:spPr>
          <a:xfrm>
            <a:off x="354411" y="3965420"/>
            <a:ext cx="3063209" cy="2302276"/>
          </a:xfrm>
          <a:prstGeom prst="rect">
            <a:avLst/>
          </a:prstGeom>
        </p:spPr>
      </p:pic>
      <p:cxnSp>
        <p:nvCxnSpPr>
          <p:cNvPr id="9" name="Straight Arrow Connector 8">
            <a:extLst>
              <a:ext uri="{FF2B5EF4-FFF2-40B4-BE49-F238E27FC236}">
                <a16:creationId xmlns:a16="http://schemas.microsoft.com/office/drawing/2014/main" id="{E14D9C8A-B095-97CF-4143-D7AAB82D99D2}"/>
              </a:ext>
            </a:extLst>
          </p:cNvPr>
          <p:cNvCxnSpPr/>
          <p:nvPr/>
        </p:nvCxnSpPr>
        <p:spPr>
          <a:xfrm>
            <a:off x="5823751" y="2039645"/>
            <a:ext cx="34031" cy="4287913"/>
          </a:xfrm>
          <a:prstGeom prst="straightConnector1">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565F37D-F1AB-FA50-1A77-FBD8CED0242C}"/>
              </a:ext>
            </a:extLst>
          </p:cNvPr>
          <p:cNvSpPr txBox="1"/>
          <p:nvPr/>
        </p:nvSpPr>
        <p:spPr>
          <a:xfrm>
            <a:off x="2047756" y="2223179"/>
            <a:ext cx="24561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cs typeface="Calibri"/>
              </a:rPr>
              <a:t>Buenos </a:t>
            </a:r>
            <a:r>
              <a:rPr lang="en-US" sz="2400" b="1" u="sng" err="1">
                <a:solidFill>
                  <a:schemeClr val="accent4">
                    <a:lumMod val="50000"/>
                  </a:schemeClr>
                </a:solidFill>
                <a:cs typeface="Calibri"/>
              </a:rPr>
              <a:t>ejemplos</a:t>
            </a:r>
            <a:endParaRPr lang="en-US" sz="2400" b="1" u="sng">
              <a:solidFill>
                <a:schemeClr val="accent4">
                  <a:lumMod val="50000"/>
                </a:schemeClr>
              </a:solidFill>
              <a:latin typeface="Times"/>
              <a:cs typeface="Times"/>
            </a:endParaRPr>
          </a:p>
        </p:txBody>
      </p:sp>
      <p:pic>
        <p:nvPicPr>
          <p:cNvPr id="11" name="Picture 10" descr="A yellow tape tied to a tree&#10;&#10;Description automatically generated">
            <a:extLst>
              <a:ext uri="{FF2B5EF4-FFF2-40B4-BE49-F238E27FC236}">
                <a16:creationId xmlns:a16="http://schemas.microsoft.com/office/drawing/2014/main" id="{D1646EB2-BDA5-1286-1EA4-E7480843E047}"/>
              </a:ext>
            </a:extLst>
          </p:cNvPr>
          <p:cNvPicPr>
            <a:picLocks noChangeAspect="1"/>
          </p:cNvPicPr>
          <p:nvPr/>
        </p:nvPicPr>
        <p:blipFill rotWithShape="1">
          <a:blip r:embed="rId6"/>
          <a:srcRect l="3082" t="62" r="-342" b="13501"/>
          <a:stretch/>
        </p:blipFill>
        <p:spPr>
          <a:xfrm>
            <a:off x="6003956" y="3363646"/>
            <a:ext cx="1500137" cy="2910999"/>
          </a:xfrm>
          <a:prstGeom prst="rect">
            <a:avLst/>
          </a:prstGeom>
        </p:spPr>
      </p:pic>
      <p:pic>
        <p:nvPicPr>
          <p:cNvPr id="12" name="Picture 11" descr="A field of grass and rocks&#10;&#10;Description automatically generated">
            <a:extLst>
              <a:ext uri="{FF2B5EF4-FFF2-40B4-BE49-F238E27FC236}">
                <a16:creationId xmlns:a16="http://schemas.microsoft.com/office/drawing/2014/main" id="{F40EB023-436D-BF5F-5ECD-FDED31E74D61}"/>
              </a:ext>
            </a:extLst>
          </p:cNvPr>
          <p:cNvPicPr>
            <a:picLocks noChangeAspect="1"/>
          </p:cNvPicPr>
          <p:nvPr/>
        </p:nvPicPr>
        <p:blipFill>
          <a:blip r:embed="rId7"/>
          <a:stretch>
            <a:fillRect/>
          </a:stretch>
        </p:blipFill>
        <p:spPr>
          <a:xfrm>
            <a:off x="3568695" y="3483244"/>
            <a:ext cx="2077646" cy="2784529"/>
          </a:xfrm>
          <a:prstGeom prst="rect">
            <a:avLst/>
          </a:prstGeom>
        </p:spPr>
      </p:pic>
      <p:sp>
        <p:nvSpPr>
          <p:cNvPr id="13" name="TextBox 12">
            <a:extLst>
              <a:ext uri="{FF2B5EF4-FFF2-40B4-BE49-F238E27FC236}">
                <a16:creationId xmlns:a16="http://schemas.microsoft.com/office/drawing/2014/main" id="{14D3CA33-AB73-C822-A146-D2A33A1E3B4B}"/>
              </a:ext>
            </a:extLst>
          </p:cNvPr>
          <p:cNvSpPr txBox="1"/>
          <p:nvPr/>
        </p:nvSpPr>
        <p:spPr>
          <a:xfrm>
            <a:off x="252206" y="2763481"/>
            <a:ext cx="34817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cs typeface="Calibri"/>
              </a:rPr>
              <a:t>Si las copas de los árboles son demasiado densas, está bien mostrar solo los árboles. Pero trata de incluir un gran angular</a:t>
            </a:r>
            <a:endParaRPr lang="en-US"/>
          </a:p>
        </p:txBody>
      </p:sp>
      <p:sp>
        <p:nvSpPr>
          <p:cNvPr id="14" name="TextBox 13">
            <a:extLst>
              <a:ext uri="{FF2B5EF4-FFF2-40B4-BE49-F238E27FC236}">
                <a16:creationId xmlns:a16="http://schemas.microsoft.com/office/drawing/2014/main" id="{23A7CF0B-6E4F-4583-3777-FF39431E9384}"/>
              </a:ext>
            </a:extLst>
          </p:cNvPr>
          <p:cNvSpPr txBox="1"/>
          <p:nvPr/>
        </p:nvSpPr>
        <p:spPr>
          <a:xfrm>
            <a:off x="7975857" y="2223178"/>
            <a:ext cx="24561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err="1">
                <a:solidFill>
                  <a:schemeClr val="accent4">
                    <a:lumMod val="50000"/>
                  </a:schemeClr>
                </a:solidFill>
                <a:cs typeface="Calibri"/>
              </a:rPr>
              <a:t>Malos</a:t>
            </a:r>
            <a:r>
              <a:rPr lang="en-US" sz="2400" b="1" u="sng">
                <a:solidFill>
                  <a:schemeClr val="accent4">
                    <a:lumMod val="50000"/>
                  </a:schemeClr>
                </a:solidFill>
                <a:cs typeface="Calibri"/>
              </a:rPr>
              <a:t> </a:t>
            </a:r>
            <a:r>
              <a:rPr lang="en-US" sz="2400" b="1" u="sng" err="1">
                <a:solidFill>
                  <a:schemeClr val="accent4">
                    <a:lumMod val="50000"/>
                  </a:schemeClr>
                </a:solidFill>
                <a:cs typeface="Calibri"/>
              </a:rPr>
              <a:t>ejemplos</a:t>
            </a:r>
            <a:endParaRPr lang="en-US" sz="2400" b="1" u="sng">
              <a:solidFill>
                <a:schemeClr val="accent4">
                  <a:lumMod val="50000"/>
                </a:schemeClr>
              </a:solidFill>
              <a:latin typeface="Times"/>
              <a:cs typeface="Times"/>
            </a:endParaRPr>
          </a:p>
        </p:txBody>
      </p:sp>
    </p:spTree>
    <p:extLst>
      <p:ext uri="{BB962C8B-B14F-4D97-AF65-F5344CB8AC3E}">
        <p14:creationId xmlns:p14="http://schemas.microsoft.com/office/powerpoint/2010/main" val="1490250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p:txBody>
          <a:bodyPr vert="horz" lIns="91440" tIns="45720" rIns="91440" bIns="45720" rtlCol="0" anchor="ctr">
            <a:normAutofit/>
          </a:bodyPr>
          <a:lstStyle/>
          <a:p>
            <a:r>
              <a:rPr lang="en-US" altLang="zh-CN" sz="4000" b="1">
                <a:solidFill>
                  <a:srgbClr val="3C8689"/>
                </a:solidFill>
                <a:latin typeface="Franklin Gothic Book"/>
                <a:cs typeface="Calibri Light"/>
              </a:rPr>
              <a:t>4.</a:t>
            </a:r>
            <a:r>
              <a:rPr lang="zh-CN" altLang="en-US" sz="4000" b="1">
                <a:solidFill>
                  <a:srgbClr val="3C8689"/>
                </a:solidFill>
                <a:latin typeface="Franklin Gothic Book"/>
                <a:cs typeface="Calibri Light"/>
              </a:rPr>
              <a:t> </a:t>
            </a:r>
            <a:r>
              <a:rPr lang="en-US" altLang="zh-CN" sz="4000" b="1" err="1">
                <a:solidFill>
                  <a:srgbClr val="3C8689"/>
                </a:solidFill>
                <a:latin typeface="Franklin Gothic Book"/>
                <a:cs typeface="Calibri Light"/>
              </a:rPr>
              <a:t>Nombres</a:t>
            </a:r>
            <a:r>
              <a:rPr lang="en-US" altLang="zh-CN" sz="4000" b="1">
                <a:solidFill>
                  <a:srgbClr val="3C8689"/>
                </a:solidFill>
                <a:latin typeface="Franklin Gothic Book"/>
                <a:cs typeface="Calibri Light"/>
              </a:rPr>
              <a:t> </a:t>
            </a:r>
            <a:r>
              <a:rPr lang="en-US" altLang="zh-CN" sz="4000" b="1" err="1">
                <a:solidFill>
                  <a:srgbClr val="3C8689"/>
                </a:solidFill>
                <a:latin typeface="Franklin Gothic Book"/>
                <a:cs typeface="Calibri Light"/>
              </a:rPr>
              <a:t>científicos</a:t>
            </a:r>
            <a:r>
              <a:rPr lang="en-US" altLang="zh-CN" sz="4000" b="1">
                <a:solidFill>
                  <a:srgbClr val="3C8689"/>
                </a:solidFill>
                <a:latin typeface="Franklin Gothic Book"/>
                <a:cs typeface="Calibri Light"/>
              </a:rPr>
              <a:t> no </a:t>
            </a:r>
            <a:r>
              <a:rPr lang="en-US" altLang="zh-CN" sz="4000" b="1" err="1">
                <a:solidFill>
                  <a:srgbClr val="3C8689"/>
                </a:solidFill>
                <a:latin typeface="Franklin Gothic Book"/>
                <a:cs typeface="Calibri Light"/>
              </a:rPr>
              <a:t>utilizados</a:t>
            </a:r>
            <a:endParaRPr lang="en-US"/>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1572762" cy="4460195"/>
          </a:xfrm>
        </p:spPr>
        <p:txBody>
          <a:bodyPr vert="horz" lIns="91440" tIns="45720" rIns="91440" bIns="45720" rtlCol="0" anchor="t">
            <a:noAutofit/>
          </a:bodyPr>
          <a:lstStyle/>
          <a:p>
            <a:r>
              <a:rPr lang="es-ES" spc="-5">
                <a:solidFill>
                  <a:srgbClr val="887B56"/>
                </a:solidFill>
                <a:latin typeface="Franklin Gothic Medium"/>
                <a:cs typeface="Calibri"/>
              </a:rPr>
              <a:t>Se utilizan nombres comunes de especies (debe ser el nombre científico</a:t>
            </a:r>
            <a:r>
              <a:rPr lang="en-US" spc="-5">
                <a:solidFill>
                  <a:srgbClr val="887B56"/>
                </a:solidFill>
                <a:latin typeface="Franklin Gothic Medium"/>
                <a:cs typeface="Calibri"/>
              </a:rPr>
              <a:t>)</a:t>
            </a:r>
            <a:endParaRPr lang="en-US">
              <a:cs typeface="Calibri" panose="020F0502020204030204"/>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37</a:t>
            </a:fld>
            <a:endParaRPr lang="en-US"/>
          </a:p>
        </p:txBody>
      </p:sp>
      <p:pic>
        <p:nvPicPr>
          <p:cNvPr id="7" name="Picture 6" descr="A screenshot of a computer&#10;&#10;Description automatically generated">
            <a:extLst>
              <a:ext uri="{FF2B5EF4-FFF2-40B4-BE49-F238E27FC236}">
                <a16:creationId xmlns:a16="http://schemas.microsoft.com/office/drawing/2014/main" id="{60299EDD-408B-B406-8370-39EFE4F11BC7}"/>
              </a:ext>
            </a:extLst>
          </p:cNvPr>
          <p:cNvPicPr>
            <a:picLocks noChangeAspect="1"/>
          </p:cNvPicPr>
          <p:nvPr/>
        </p:nvPicPr>
        <p:blipFill>
          <a:blip r:embed="rId3"/>
          <a:stretch>
            <a:fillRect/>
          </a:stretch>
        </p:blipFill>
        <p:spPr>
          <a:xfrm>
            <a:off x="8388897" y="2211092"/>
            <a:ext cx="2652516" cy="4114800"/>
          </a:xfrm>
          <a:prstGeom prst="rect">
            <a:avLst/>
          </a:prstGeom>
        </p:spPr>
      </p:pic>
      <p:sp>
        <p:nvSpPr>
          <p:cNvPr id="8" name="TextBox 7">
            <a:extLst>
              <a:ext uri="{FF2B5EF4-FFF2-40B4-BE49-F238E27FC236}">
                <a16:creationId xmlns:a16="http://schemas.microsoft.com/office/drawing/2014/main" id="{CAEF9110-C8F5-6182-3CE1-E95401B83807}"/>
              </a:ext>
            </a:extLst>
          </p:cNvPr>
          <p:cNvSpPr txBox="1"/>
          <p:nvPr/>
        </p:nvSpPr>
        <p:spPr>
          <a:xfrm>
            <a:off x="6100440" y="2297837"/>
            <a:ext cx="228845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err="1">
                <a:solidFill>
                  <a:schemeClr val="accent4">
                    <a:lumMod val="50000"/>
                  </a:schemeClr>
                </a:solidFill>
                <a:ea typeface="+mn-lt"/>
                <a:cs typeface="+mn-lt"/>
              </a:rPr>
              <a:t>Malos</a:t>
            </a:r>
            <a:r>
              <a:rPr lang="en-US" sz="2400" b="1" u="sng">
                <a:solidFill>
                  <a:schemeClr val="accent4">
                    <a:lumMod val="50000"/>
                  </a:schemeClr>
                </a:solidFill>
                <a:ea typeface="+mn-lt"/>
                <a:cs typeface="+mn-lt"/>
              </a:rPr>
              <a:t> </a:t>
            </a:r>
            <a:r>
              <a:rPr lang="en-US" sz="2400" b="1" u="sng" err="1">
                <a:solidFill>
                  <a:schemeClr val="accent4">
                    <a:lumMod val="50000"/>
                  </a:schemeClr>
                </a:solidFill>
                <a:ea typeface="+mn-lt"/>
                <a:cs typeface="+mn-lt"/>
              </a:rPr>
              <a:t>ejemplos</a:t>
            </a:r>
            <a:endParaRPr lang="en-US" sz="2400" b="1" u="sng">
              <a:solidFill>
                <a:schemeClr val="accent4">
                  <a:lumMod val="50000"/>
                </a:schemeClr>
              </a:solidFill>
              <a:ea typeface="+mn-lt"/>
              <a:cs typeface="+mn-lt"/>
            </a:endParaRPr>
          </a:p>
          <a:p>
            <a:endParaRPr lang="en-US" sz="2400">
              <a:solidFill>
                <a:srgbClr val="887B56"/>
              </a:solidFill>
              <a:cs typeface="Calibri"/>
            </a:endParaRPr>
          </a:p>
          <a:p>
            <a:r>
              <a:rPr lang="en-US" sz="2400" err="1">
                <a:solidFill>
                  <a:srgbClr val="887B56"/>
                </a:solidFill>
                <a:cs typeface="Calibri"/>
              </a:rPr>
              <a:t>Nombres</a:t>
            </a:r>
            <a:r>
              <a:rPr lang="en-US" sz="2400">
                <a:solidFill>
                  <a:srgbClr val="887B56"/>
                </a:solidFill>
                <a:cs typeface="Calibri"/>
              </a:rPr>
              <a:t> </a:t>
            </a:r>
            <a:r>
              <a:rPr lang="en-US" sz="2400" err="1">
                <a:solidFill>
                  <a:srgbClr val="887B56"/>
                </a:solidFill>
                <a:cs typeface="Calibri"/>
              </a:rPr>
              <a:t>comunes</a:t>
            </a:r>
            <a:r>
              <a:rPr lang="en-US" sz="2400">
                <a:solidFill>
                  <a:srgbClr val="887B56"/>
                </a:solidFill>
                <a:cs typeface="Calibri"/>
              </a:rPr>
              <a:t> o locales </a:t>
            </a:r>
            <a:r>
              <a:rPr lang="en-US" sz="2400" err="1">
                <a:solidFill>
                  <a:srgbClr val="887B56"/>
                </a:solidFill>
                <a:cs typeface="Calibri"/>
              </a:rPr>
              <a:t>utilizados</a:t>
            </a:r>
            <a:endParaRPr lang="en-US">
              <a:cs typeface="Calibri"/>
            </a:endParaRPr>
          </a:p>
        </p:txBody>
      </p:sp>
      <p:sp>
        <p:nvSpPr>
          <p:cNvPr id="9" name="TextBox 8">
            <a:extLst>
              <a:ext uri="{FF2B5EF4-FFF2-40B4-BE49-F238E27FC236}">
                <a16:creationId xmlns:a16="http://schemas.microsoft.com/office/drawing/2014/main" id="{EB1BF6E9-D3A7-874B-ECDC-B19995042FBE}"/>
              </a:ext>
            </a:extLst>
          </p:cNvPr>
          <p:cNvSpPr txBox="1"/>
          <p:nvPr/>
        </p:nvSpPr>
        <p:spPr>
          <a:xfrm>
            <a:off x="627506" y="2297837"/>
            <a:ext cx="274320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Buenos </a:t>
            </a:r>
            <a:r>
              <a:rPr lang="en-US" sz="2400" b="1" u="sng" err="1">
                <a:solidFill>
                  <a:schemeClr val="accent4">
                    <a:lumMod val="50000"/>
                  </a:schemeClr>
                </a:solidFill>
                <a:ea typeface="+mn-lt"/>
                <a:cs typeface="+mn-lt"/>
              </a:rPr>
              <a:t>ejemplos</a:t>
            </a:r>
            <a:endParaRPr lang="en-US" sz="2400">
              <a:solidFill>
                <a:srgbClr val="887B56"/>
              </a:solidFill>
              <a:cs typeface="Calibri"/>
            </a:endParaRPr>
          </a:p>
          <a:p>
            <a:endParaRPr lang="en-US" sz="2400">
              <a:solidFill>
                <a:srgbClr val="887B56"/>
              </a:solidFill>
              <a:cs typeface="Calibri"/>
            </a:endParaRPr>
          </a:p>
          <a:p>
            <a:r>
              <a:rPr lang="en-US" sz="2000" err="1">
                <a:solidFill>
                  <a:srgbClr val="887B56"/>
                </a:solidFill>
                <a:cs typeface="Calibri"/>
              </a:rPr>
              <a:t>Nombres</a:t>
            </a:r>
            <a:r>
              <a:rPr lang="en-US" sz="2000">
                <a:solidFill>
                  <a:srgbClr val="887B56"/>
                </a:solidFill>
                <a:cs typeface="Calibri"/>
              </a:rPr>
              <a:t> </a:t>
            </a:r>
            <a:r>
              <a:rPr lang="en-US" sz="2000" err="1">
                <a:solidFill>
                  <a:srgbClr val="887B56"/>
                </a:solidFill>
                <a:cs typeface="Calibri"/>
              </a:rPr>
              <a:t>científicos</a:t>
            </a:r>
            <a:r>
              <a:rPr lang="en-US" sz="2000">
                <a:solidFill>
                  <a:srgbClr val="887B56"/>
                </a:solidFill>
                <a:cs typeface="Calibri"/>
              </a:rPr>
              <a:t> </a:t>
            </a:r>
            <a:r>
              <a:rPr lang="en-US" sz="2000" err="1">
                <a:solidFill>
                  <a:srgbClr val="887B56"/>
                </a:solidFill>
                <a:cs typeface="Calibri"/>
              </a:rPr>
              <a:t>utilizados</a:t>
            </a:r>
            <a:endParaRPr lang="en-US" sz="2000">
              <a:solidFill>
                <a:srgbClr val="887B56"/>
              </a:solidFill>
              <a:cs typeface="Calibri"/>
            </a:endParaRPr>
          </a:p>
          <a:p>
            <a:r>
              <a:rPr lang="en-US" sz="2000">
                <a:solidFill>
                  <a:srgbClr val="887B56"/>
                </a:solidFill>
                <a:cs typeface="Calibri"/>
              </a:rPr>
              <a:t>
</a:t>
            </a:r>
            <a:r>
              <a:rPr lang="en-US" sz="2000" err="1">
                <a:solidFill>
                  <a:srgbClr val="887B56"/>
                </a:solidFill>
                <a:cs typeface="Calibri"/>
              </a:rPr>
              <a:t>Incluir</a:t>
            </a:r>
            <a:r>
              <a:rPr lang="en-US" sz="2000">
                <a:solidFill>
                  <a:srgbClr val="887B56"/>
                </a:solidFill>
                <a:cs typeface="Calibri"/>
              </a:rPr>
              <a:t> </a:t>
            </a:r>
            <a:r>
              <a:rPr lang="en-US" sz="2000" err="1">
                <a:solidFill>
                  <a:srgbClr val="887B56"/>
                </a:solidFill>
                <a:cs typeface="Calibri"/>
              </a:rPr>
              <a:t>nombres</a:t>
            </a:r>
            <a:r>
              <a:rPr lang="en-US" sz="2000">
                <a:solidFill>
                  <a:srgbClr val="887B56"/>
                </a:solidFill>
                <a:cs typeface="Calibri"/>
              </a:rPr>
              <a:t> de </a:t>
            </a:r>
            <a:r>
              <a:rPr lang="en-US" sz="2000" err="1">
                <a:solidFill>
                  <a:srgbClr val="887B56"/>
                </a:solidFill>
                <a:cs typeface="Calibri"/>
              </a:rPr>
              <a:t>género</a:t>
            </a:r>
            <a:r>
              <a:rPr lang="en-US" sz="2000">
                <a:solidFill>
                  <a:srgbClr val="887B56"/>
                </a:solidFill>
                <a:cs typeface="Calibri"/>
              </a:rPr>
              <a:t> + </a:t>
            </a:r>
            <a:r>
              <a:rPr lang="en-US" sz="2000" err="1">
                <a:solidFill>
                  <a:srgbClr val="887B56"/>
                </a:solidFill>
                <a:cs typeface="Calibri"/>
              </a:rPr>
              <a:t>especies</a:t>
            </a:r>
            <a:endParaRPr lang="en-US" sz="2000">
              <a:solidFill>
                <a:srgbClr val="887B56"/>
              </a:solidFill>
              <a:cs typeface="Calibri"/>
            </a:endParaRPr>
          </a:p>
        </p:txBody>
      </p:sp>
      <p:pic>
        <p:nvPicPr>
          <p:cNvPr id="11" name="Picture 10" descr="A screenshot of a computer&#10;&#10;Description automatically generated">
            <a:extLst>
              <a:ext uri="{FF2B5EF4-FFF2-40B4-BE49-F238E27FC236}">
                <a16:creationId xmlns:a16="http://schemas.microsoft.com/office/drawing/2014/main" id="{1E80A48C-6E0E-50D3-0768-8E4469D1CD3C}"/>
              </a:ext>
            </a:extLst>
          </p:cNvPr>
          <p:cNvPicPr>
            <a:picLocks noChangeAspect="1"/>
          </p:cNvPicPr>
          <p:nvPr/>
        </p:nvPicPr>
        <p:blipFill rotWithShape="1">
          <a:blip r:embed="rId4"/>
          <a:srcRect l="8174" r="-273" b="180"/>
          <a:stretch/>
        </p:blipFill>
        <p:spPr>
          <a:xfrm>
            <a:off x="2826981" y="2218677"/>
            <a:ext cx="2505661" cy="4107414"/>
          </a:xfrm>
          <a:prstGeom prst="rect">
            <a:avLst/>
          </a:prstGeom>
        </p:spPr>
      </p:pic>
    </p:spTree>
    <p:extLst>
      <p:ext uri="{BB962C8B-B14F-4D97-AF65-F5344CB8AC3E}">
        <p14:creationId xmlns:p14="http://schemas.microsoft.com/office/powerpoint/2010/main" val="3871812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379561" y="365125"/>
            <a:ext cx="11814391" cy="1345101"/>
          </a:xfrm>
        </p:spPr>
        <p:txBody>
          <a:bodyPr vert="horz" lIns="91440" tIns="45720" rIns="91440" bIns="45720" rtlCol="0" anchor="ctr">
            <a:normAutofit/>
          </a:bodyPr>
          <a:lstStyle/>
          <a:p>
            <a:r>
              <a:rPr lang="en-US" altLang="zh-CN" sz="3200" b="1">
                <a:solidFill>
                  <a:srgbClr val="3C8689"/>
                </a:solidFill>
                <a:latin typeface="Franklin Gothic Book"/>
                <a:cs typeface="Calibri Light"/>
              </a:rPr>
              <a:t>5.</a:t>
            </a:r>
            <a:r>
              <a:rPr lang="zh-CN" altLang="en-US" sz="3200" b="1">
                <a:solidFill>
                  <a:srgbClr val="3C8689"/>
                </a:solidFill>
                <a:latin typeface="Franklin Gothic Book"/>
                <a:cs typeface="Calibri Light"/>
              </a:rPr>
              <a:t> </a:t>
            </a:r>
            <a:r>
              <a:rPr lang="en-US" altLang="zh-CN" sz="3200" b="1" err="1">
                <a:solidFill>
                  <a:srgbClr val="3C8689"/>
                </a:solidFill>
                <a:latin typeface="Franklin Gothic Book"/>
                <a:cs typeface="Calibri Light"/>
              </a:rPr>
              <a:t>Recuento</a:t>
            </a:r>
            <a:r>
              <a:rPr lang="en-US" altLang="zh-CN" sz="3200" b="1">
                <a:solidFill>
                  <a:srgbClr val="3C8689"/>
                </a:solidFill>
                <a:latin typeface="Franklin Gothic Book"/>
                <a:cs typeface="Calibri Light"/>
              </a:rPr>
              <a:t> de </a:t>
            </a:r>
            <a:r>
              <a:rPr lang="en-US" altLang="zh-CN" sz="3200" b="1" err="1">
                <a:solidFill>
                  <a:srgbClr val="3C8689"/>
                </a:solidFill>
                <a:latin typeface="Franklin Gothic Book"/>
                <a:cs typeface="Calibri Light"/>
              </a:rPr>
              <a:t>árboles</a:t>
            </a:r>
            <a:r>
              <a:rPr lang="en-US" altLang="zh-CN" sz="3200" b="1">
                <a:solidFill>
                  <a:srgbClr val="3C8689"/>
                </a:solidFill>
                <a:latin typeface="Franklin Gothic Book"/>
                <a:cs typeface="Calibri Light"/>
              </a:rPr>
              <a:t>/</a:t>
            </a:r>
            <a:r>
              <a:rPr lang="en-US" altLang="zh-CN" sz="3200" b="1" err="1">
                <a:solidFill>
                  <a:srgbClr val="3C8689"/>
                </a:solidFill>
                <a:latin typeface="Franklin Gothic Book"/>
                <a:cs typeface="Calibri Light"/>
              </a:rPr>
              <a:t>nombre</a:t>
            </a:r>
            <a:r>
              <a:rPr lang="en-US" altLang="zh-CN" sz="3200" b="1">
                <a:solidFill>
                  <a:srgbClr val="3C8689"/>
                </a:solidFill>
                <a:latin typeface="Franklin Gothic Book"/>
                <a:cs typeface="Calibri Light"/>
              </a:rPr>
              <a:t>/</a:t>
            </a:r>
            <a:r>
              <a:rPr lang="en-US" altLang="zh-CN" sz="3200" b="1" err="1">
                <a:solidFill>
                  <a:srgbClr val="3C8689"/>
                </a:solidFill>
                <a:latin typeface="Franklin Gothic Book"/>
                <a:cs typeface="Calibri Light"/>
              </a:rPr>
              <a:t>tipo</a:t>
            </a:r>
            <a:r>
              <a:rPr lang="en-US" altLang="zh-CN" sz="3200" b="1">
                <a:solidFill>
                  <a:srgbClr val="3C8689"/>
                </a:solidFill>
                <a:latin typeface="Franklin Gothic Book"/>
                <a:cs typeface="Calibri Light"/>
              </a:rPr>
              <a:t> </a:t>
            </a:r>
            <a:r>
              <a:rPr lang="en-US" altLang="zh-CN" sz="3200" b="1" err="1">
                <a:solidFill>
                  <a:srgbClr val="3C8689"/>
                </a:solidFill>
                <a:latin typeface="Franklin Gothic Book"/>
                <a:cs typeface="Calibri Light"/>
              </a:rPr>
              <a:t>faltante</a:t>
            </a:r>
            <a:r>
              <a:rPr lang="en-US" altLang="zh-CN" sz="3200" b="1">
                <a:solidFill>
                  <a:srgbClr val="3C8689"/>
                </a:solidFill>
                <a:latin typeface="Franklin Gothic Book"/>
                <a:cs typeface="Calibri Light"/>
              </a:rPr>
              <a:t> o </a:t>
            </a:r>
            <a:r>
              <a:rPr lang="en-US" altLang="zh-CN" sz="3200" b="1" err="1">
                <a:solidFill>
                  <a:srgbClr val="3C8689"/>
                </a:solidFill>
                <a:latin typeface="Franklin Gothic Book"/>
                <a:cs typeface="Calibri Light"/>
              </a:rPr>
              <a:t>recuento</a:t>
            </a:r>
            <a:r>
              <a:rPr lang="en-US" altLang="zh-CN" sz="3200" b="1">
                <a:solidFill>
                  <a:srgbClr val="3C8689"/>
                </a:solidFill>
                <a:latin typeface="Franklin Gothic Book"/>
                <a:cs typeface="Calibri Light"/>
              </a:rPr>
              <a:t> de </a:t>
            </a:r>
            <a:r>
              <a:rPr lang="en-US" altLang="zh-CN" sz="3200" b="1" err="1">
                <a:solidFill>
                  <a:srgbClr val="3C8689"/>
                </a:solidFill>
                <a:latin typeface="Franklin Gothic Book"/>
                <a:cs typeface="Calibri Light"/>
              </a:rPr>
              <a:t>remuestreo</a:t>
            </a:r>
            <a:endParaRPr lang="en-US" sz="360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759053"/>
          </a:xfrm>
        </p:spPr>
        <p:txBody>
          <a:bodyPr vert="horz" lIns="91440" tIns="45720" rIns="91440" bIns="45720" rtlCol="0" anchor="t">
            <a:noAutofit/>
          </a:bodyPr>
          <a:lstStyle/>
          <a:p>
            <a:r>
              <a:rPr lang="es-ES" spc="-5">
                <a:solidFill>
                  <a:srgbClr val="887B56"/>
                </a:solidFill>
                <a:latin typeface="Franklin Gothic Medium"/>
              </a:rPr>
              <a:t>Faltan datos en la parcela de 3x3</a:t>
            </a:r>
            <a:endParaRPr lang="en-US" spc="-5">
              <a:solidFill>
                <a:srgbClr val="887B56"/>
              </a:solidFill>
              <a:latin typeface="Franklin Gothic Medium"/>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38</a:t>
            </a:fld>
            <a:endParaRPr lang="en-US"/>
          </a:p>
        </p:txBody>
      </p:sp>
      <p:sp>
        <p:nvSpPr>
          <p:cNvPr id="10" name="TextBox 9">
            <a:extLst>
              <a:ext uri="{FF2B5EF4-FFF2-40B4-BE49-F238E27FC236}">
                <a16:creationId xmlns:a16="http://schemas.microsoft.com/office/drawing/2014/main" id="{C212F4AA-E082-ECE1-313C-700DD9D5D9E2}"/>
              </a:ext>
            </a:extLst>
          </p:cNvPr>
          <p:cNvSpPr txBox="1"/>
          <p:nvPr/>
        </p:nvSpPr>
        <p:spPr>
          <a:xfrm>
            <a:off x="5823284" y="1979030"/>
            <a:ext cx="636871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Mal </a:t>
            </a:r>
            <a:r>
              <a:rPr lang="en-US" sz="2400" b="1" u="sng" err="1">
                <a:solidFill>
                  <a:schemeClr val="accent4">
                    <a:lumMod val="50000"/>
                  </a:schemeClr>
                </a:solidFill>
                <a:ea typeface="+mn-lt"/>
                <a:cs typeface="+mn-lt"/>
              </a:rPr>
              <a:t>ejemplo</a:t>
            </a:r>
            <a:endParaRPr lang="en-US" sz="2400" b="1" u="sng">
              <a:solidFill>
                <a:schemeClr val="accent4">
                  <a:lumMod val="50000"/>
                </a:schemeClr>
              </a:solidFill>
              <a:ea typeface="+mn-lt"/>
              <a:cs typeface="+mn-lt"/>
            </a:endParaRPr>
          </a:p>
          <a:p>
            <a:r>
              <a:rPr lang="es-ES" sz="2000">
                <a:solidFill>
                  <a:srgbClr val="887B56"/>
                </a:solidFill>
                <a:ea typeface="+mn-lt"/>
                <a:cs typeface="+mn-lt"/>
              </a:rPr>
              <a:t>No hay registros de árboles ni información de </a:t>
            </a:r>
            <a:r>
              <a:rPr lang="es-ES" sz="2000" err="1">
                <a:solidFill>
                  <a:srgbClr val="887B56"/>
                </a:solidFill>
                <a:ea typeface="+mn-lt"/>
                <a:cs typeface="+mn-lt"/>
              </a:rPr>
              <a:t>remuestreo</a:t>
            </a:r>
            <a:endParaRPr lang="en-US" sz="2000">
              <a:solidFill>
                <a:srgbClr val="887B56"/>
              </a:solidFill>
              <a:cs typeface="Calibri" panose="020F0502020204030204"/>
            </a:endParaRPr>
          </a:p>
        </p:txBody>
      </p:sp>
      <p:pic>
        <p:nvPicPr>
          <p:cNvPr id="11" name="Picture 10" descr="A screenshot of a computer&#10;&#10;Description automatically generated">
            <a:extLst>
              <a:ext uri="{FF2B5EF4-FFF2-40B4-BE49-F238E27FC236}">
                <a16:creationId xmlns:a16="http://schemas.microsoft.com/office/drawing/2014/main" id="{7778AD2F-7B4C-5955-CDE0-3C554EDF2493}"/>
              </a:ext>
            </a:extLst>
          </p:cNvPr>
          <p:cNvPicPr>
            <a:picLocks noChangeAspect="1"/>
          </p:cNvPicPr>
          <p:nvPr/>
        </p:nvPicPr>
        <p:blipFill>
          <a:blip r:embed="rId3"/>
          <a:stretch>
            <a:fillRect/>
          </a:stretch>
        </p:blipFill>
        <p:spPr>
          <a:xfrm>
            <a:off x="1034825" y="2950028"/>
            <a:ext cx="4220739" cy="3453882"/>
          </a:xfrm>
          <a:prstGeom prst="rect">
            <a:avLst/>
          </a:prstGeom>
        </p:spPr>
      </p:pic>
      <p:sp>
        <p:nvSpPr>
          <p:cNvPr id="12" name="TextBox 11">
            <a:extLst>
              <a:ext uri="{FF2B5EF4-FFF2-40B4-BE49-F238E27FC236}">
                <a16:creationId xmlns:a16="http://schemas.microsoft.com/office/drawing/2014/main" id="{AF650E7B-6D03-8BD6-144B-13B5E5247E7C}"/>
              </a:ext>
            </a:extLst>
          </p:cNvPr>
          <p:cNvSpPr txBox="1"/>
          <p:nvPr/>
        </p:nvSpPr>
        <p:spPr>
          <a:xfrm>
            <a:off x="1034825" y="1979030"/>
            <a:ext cx="461064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err="1">
                <a:solidFill>
                  <a:schemeClr val="accent4">
                    <a:lumMod val="50000"/>
                  </a:schemeClr>
                </a:solidFill>
                <a:ea typeface="+mn-lt"/>
                <a:cs typeface="+mn-lt"/>
              </a:rPr>
              <a:t>Buen</a:t>
            </a:r>
            <a:r>
              <a:rPr lang="en-US" sz="2400" b="1" u="sng">
                <a:solidFill>
                  <a:schemeClr val="accent4">
                    <a:lumMod val="50000"/>
                  </a:schemeClr>
                </a:solidFill>
                <a:ea typeface="+mn-lt"/>
                <a:cs typeface="+mn-lt"/>
              </a:rPr>
              <a:t> </a:t>
            </a:r>
            <a:r>
              <a:rPr lang="en-US" sz="2400" b="1" u="sng" err="1">
                <a:solidFill>
                  <a:schemeClr val="accent4">
                    <a:lumMod val="50000"/>
                  </a:schemeClr>
                </a:solidFill>
                <a:ea typeface="+mn-lt"/>
                <a:cs typeface="+mn-lt"/>
              </a:rPr>
              <a:t>ejemplo</a:t>
            </a:r>
            <a:endParaRPr lang="en-US" sz="2400" b="1" u="sng">
              <a:solidFill>
                <a:schemeClr val="accent4">
                  <a:lumMod val="50000"/>
                </a:schemeClr>
              </a:solidFill>
              <a:ea typeface="+mn-lt"/>
              <a:cs typeface="+mn-lt"/>
            </a:endParaRPr>
          </a:p>
          <a:p>
            <a:r>
              <a:rPr lang="en-US" sz="2000">
                <a:solidFill>
                  <a:srgbClr val="887B56"/>
                </a:solidFill>
                <a:ea typeface="+mn-lt"/>
                <a:cs typeface="+mn-lt"/>
              </a:rPr>
              <a:t>Toda la </a:t>
            </a:r>
            <a:r>
              <a:rPr lang="en-US" sz="2000" err="1">
                <a:solidFill>
                  <a:srgbClr val="887B56"/>
                </a:solidFill>
                <a:ea typeface="+mn-lt"/>
                <a:cs typeface="+mn-lt"/>
              </a:rPr>
              <a:t>información</a:t>
            </a:r>
            <a:r>
              <a:rPr lang="en-US" sz="2000">
                <a:solidFill>
                  <a:srgbClr val="887B56"/>
                </a:solidFill>
                <a:ea typeface="+mn-lt"/>
                <a:cs typeface="+mn-lt"/>
              </a:rPr>
              <a:t> </a:t>
            </a:r>
            <a:r>
              <a:rPr lang="en-US" sz="2000" err="1">
                <a:solidFill>
                  <a:srgbClr val="887B56"/>
                </a:solidFill>
                <a:ea typeface="+mn-lt"/>
                <a:cs typeface="+mn-lt"/>
              </a:rPr>
              <a:t>proporcionada</a:t>
            </a:r>
            <a:endParaRPr lang="en-US"/>
          </a:p>
        </p:txBody>
      </p:sp>
      <p:sp>
        <p:nvSpPr>
          <p:cNvPr id="14" name="Oval 13">
            <a:extLst>
              <a:ext uri="{FF2B5EF4-FFF2-40B4-BE49-F238E27FC236}">
                <a16:creationId xmlns:a16="http://schemas.microsoft.com/office/drawing/2014/main" id="{72655672-0025-BB8D-A1B5-19ADD797F67F}"/>
              </a:ext>
            </a:extLst>
          </p:cNvPr>
          <p:cNvSpPr/>
          <p:nvPr/>
        </p:nvSpPr>
        <p:spPr>
          <a:xfrm>
            <a:off x="1035426" y="4406072"/>
            <a:ext cx="1899941" cy="5186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E64380E-DD05-4C95-AB3D-AFF79B2F2380}"/>
              </a:ext>
            </a:extLst>
          </p:cNvPr>
          <p:cNvSpPr/>
          <p:nvPr/>
        </p:nvSpPr>
        <p:spPr>
          <a:xfrm>
            <a:off x="957670" y="3597419"/>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616B32-F1C2-6C0B-37F5-A02CF9261AC7}"/>
              </a:ext>
            </a:extLst>
          </p:cNvPr>
          <p:cNvSpPr/>
          <p:nvPr/>
        </p:nvSpPr>
        <p:spPr>
          <a:xfrm>
            <a:off x="1097630" y="5090317"/>
            <a:ext cx="3423941"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842C8DA-2ADE-17FB-7FA0-3E5625F2FA66}"/>
              </a:ext>
            </a:extLst>
          </p:cNvPr>
          <p:cNvSpPr/>
          <p:nvPr/>
        </p:nvSpPr>
        <p:spPr>
          <a:xfrm>
            <a:off x="957670" y="5821215"/>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screenshot of a computer&#10;&#10;Description automatically generated">
            <a:extLst>
              <a:ext uri="{FF2B5EF4-FFF2-40B4-BE49-F238E27FC236}">
                <a16:creationId xmlns:a16="http://schemas.microsoft.com/office/drawing/2014/main" id="{07BE3C82-2CA4-2716-5D5B-721E6B7D12F4}"/>
              </a:ext>
            </a:extLst>
          </p:cNvPr>
          <p:cNvPicPr>
            <a:picLocks noChangeAspect="1"/>
          </p:cNvPicPr>
          <p:nvPr/>
        </p:nvPicPr>
        <p:blipFill>
          <a:blip r:embed="rId4"/>
          <a:stretch>
            <a:fillRect/>
          </a:stretch>
        </p:blipFill>
        <p:spPr>
          <a:xfrm>
            <a:off x="6436138" y="2887823"/>
            <a:ext cx="3806193" cy="3516087"/>
          </a:xfrm>
          <a:prstGeom prst="rect">
            <a:avLst/>
          </a:prstGeom>
        </p:spPr>
      </p:pic>
    </p:spTree>
    <p:extLst>
      <p:ext uri="{BB962C8B-B14F-4D97-AF65-F5344CB8AC3E}">
        <p14:creationId xmlns:p14="http://schemas.microsoft.com/office/powerpoint/2010/main" val="1500233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407773" y="365125"/>
            <a:ext cx="11786180" cy="1345101"/>
          </a:xfrm>
        </p:spPr>
        <p:txBody>
          <a:bodyPr vert="horz" lIns="91440" tIns="45720" rIns="91440" bIns="45720" rtlCol="0" anchor="ctr">
            <a:normAutofit/>
          </a:bodyPr>
          <a:lstStyle/>
          <a:p>
            <a:r>
              <a:rPr lang="en-US" altLang="zh-CN" sz="4000" b="1">
                <a:solidFill>
                  <a:srgbClr val="3C8689"/>
                </a:solidFill>
                <a:latin typeface="Franklin Gothic Book"/>
                <a:cs typeface="Calibri Light"/>
              </a:rPr>
              <a:t>6.</a:t>
            </a:r>
            <a:r>
              <a:rPr lang="zh-CN" altLang="en-US" sz="4000" b="1">
                <a:solidFill>
                  <a:srgbClr val="3C8689"/>
                </a:solidFill>
                <a:latin typeface="Franklin Gothic Book"/>
                <a:cs typeface="Calibri Light"/>
              </a:rPr>
              <a:t> </a:t>
            </a:r>
            <a:r>
              <a:rPr lang="es-ES" altLang="zh-CN" sz="3600" b="1">
                <a:solidFill>
                  <a:srgbClr val="3C8689"/>
                </a:solidFill>
                <a:latin typeface="Franklin Gothic Book"/>
                <a:cs typeface="Calibri Light"/>
              </a:rPr>
              <a:t>Árboles PLANTADOS ingresados en secciones incorrectas</a:t>
            </a:r>
            <a:endParaRPr lang="en-US"/>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4460195"/>
          </a:xfrm>
        </p:spPr>
        <p:txBody>
          <a:bodyPr vert="horz" lIns="91440" tIns="45720" rIns="91440" bIns="45720" rtlCol="0" anchor="t">
            <a:noAutofit/>
          </a:bodyPr>
          <a:lstStyle/>
          <a:p>
            <a:r>
              <a:rPr lang="es-ES" sz="2400" spc="-5">
                <a:solidFill>
                  <a:srgbClr val="887B56"/>
                </a:solidFill>
                <a:latin typeface="Franklin Gothic Medium"/>
                <a:cs typeface="Calibri"/>
              </a:rPr>
              <a:t>El registro de los árboles PLANTADOS en la parcela de 30x30 falta o los árboles plantados se registran en la categoría de &gt;10 cm de DAP – cuando no hay </a:t>
            </a:r>
            <a:r>
              <a:rPr lang="en-US" altLang="zh-CN" sz="1800" spc="-5">
                <a:solidFill>
                  <a:srgbClr val="887B56"/>
                </a:solidFill>
                <a:latin typeface="Franklin Gothic Medium"/>
                <a:ea typeface="宋体"/>
                <a:cs typeface="Calibri"/>
              </a:rPr>
              <a:t>(</a:t>
            </a:r>
            <a:r>
              <a:rPr lang="en-US" altLang="zh-CN" sz="1800" spc="-5" err="1">
                <a:solidFill>
                  <a:srgbClr val="887B56"/>
                </a:solidFill>
                <a:latin typeface="Franklin Gothic Medium"/>
                <a:ea typeface="宋体"/>
                <a:cs typeface="Calibri"/>
              </a:rPr>
              <a:t>ver</a:t>
            </a:r>
            <a:r>
              <a:rPr lang="en-US" altLang="zh-CN" sz="1800" spc="-5">
                <a:solidFill>
                  <a:srgbClr val="887B56"/>
                </a:solidFill>
                <a:latin typeface="Franklin Gothic Medium"/>
                <a:ea typeface="宋体"/>
                <a:cs typeface="Calibri"/>
              </a:rPr>
              <a:t> </a:t>
            </a:r>
            <a:r>
              <a:rPr lang="en-US" altLang="zh-CN" sz="1800" spc="-5" err="1">
                <a:solidFill>
                  <a:srgbClr val="887B56"/>
                </a:solidFill>
                <a:latin typeface="Franklin Gothic Medium"/>
                <a:ea typeface="宋体"/>
                <a:cs typeface="Calibri"/>
              </a:rPr>
              <a:t>pagina</a:t>
            </a:r>
            <a:r>
              <a:rPr lang="en-US" altLang="zh-CN" sz="1800" spc="-5">
                <a:solidFill>
                  <a:srgbClr val="887B56"/>
                </a:solidFill>
                <a:latin typeface="Franklin Gothic Medium"/>
                <a:ea typeface="宋体"/>
                <a:cs typeface="Calibri"/>
              </a:rPr>
              <a:t> </a:t>
            </a:r>
            <a:r>
              <a:rPr lang="zh-CN" altLang="en-US" sz="1800" spc="-5">
                <a:solidFill>
                  <a:srgbClr val="887B56"/>
                </a:solidFill>
                <a:latin typeface="Franklin Gothic Medium"/>
                <a:ea typeface="宋体"/>
                <a:cs typeface="Calibri"/>
              </a:rPr>
              <a:t>32</a:t>
            </a:r>
            <a:r>
              <a:rPr lang="en-US" altLang="zh-CN" sz="1800" spc="-5">
                <a:solidFill>
                  <a:srgbClr val="887B56"/>
                </a:solidFill>
                <a:latin typeface="Franklin Gothic Medium"/>
                <a:ea typeface="宋体"/>
                <a:cs typeface="Calibri"/>
              </a:rPr>
              <a:t>)</a:t>
            </a:r>
            <a:endParaRPr lang="en-US" sz="2400" spc="-5">
              <a:solidFill>
                <a:srgbClr val="887B56"/>
              </a:solidFill>
              <a:latin typeface="Franklin Gothic Medium"/>
              <a:ea typeface="宋体"/>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39</a:t>
            </a:fld>
            <a:endParaRPr lang="en-US"/>
          </a:p>
        </p:txBody>
      </p:sp>
      <p:sp>
        <p:nvSpPr>
          <p:cNvPr id="7" name="TextBox 6">
            <a:extLst>
              <a:ext uri="{FF2B5EF4-FFF2-40B4-BE49-F238E27FC236}">
                <a16:creationId xmlns:a16="http://schemas.microsoft.com/office/drawing/2014/main" id="{1B374651-5F7E-2CE4-4884-F1FC7C7C6B77}"/>
              </a:ext>
            </a:extLst>
          </p:cNvPr>
          <p:cNvSpPr txBox="1"/>
          <p:nvPr/>
        </p:nvSpPr>
        <p:spPr>
          <a:xfrm>
            <a:off x="710891" y="2463353"/>
            <a:ext cx="47914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err="1">
                <a:solidFill>
                  <a:schemeClr val="accent4">
                    <a:lumMod val="50000"/>
                  </a:schemeClr>
                </a:solidFill>
                <a:ea typeface="+mn-lt"/>
                <a:cs typeface="+mn-lt"/>
              </a:rPr>
              <a:t>Buen</a:t>
            </a:r>
            <a:r>
              <a:rPr lang="en-US" sz="2400" b="1" u="sng">
                <a:solidFill>
                  <a:schemeClr val="accent4">
                    <a:lumMod val="50000"/>
                  </a:schemeClr>
                </a:solidFill>
                <a:ea typeface="+mn-lt"/>
                <a:cs typeface="+mn-lt"/>
              </a:rPr>
              <a:t> </a:t>
            </a:r>
            <a:r>
              <a:rPr lang="en-US" sz="2400" b="1" u="sng" err="1">
                <a:solidFill>
                  <a:schemeClr val="accent4">
                    <a:lumMod val="50000"/>
                  </a:schemeClr>
                </a:solidFill>
                <a:ea typeface="+mn-lt"/>
                <a:cs typeface="+mn-lt"/>
              </a:rPr>
              <a:t>ejemplo</a:t>
            </a:r>
            <a:endParaRPr lang="en-US" sz="2400" b="1" u="sng">
              <a:solidFill>
                <a:schemeClr val="accent4">
                  <a:lumMod val="50000"/>
                </a:schemeClr>
              </a:solidFill>
              <a:ea typeface="+mn-lt"/>
              <a:cs typeface="+mn-lt"/>
            </a:endParaRPr>
          </a:p>
          <a:p>
            <a:r>
              <a:rPr lang="en-US" sz="2400" err="1">
                <a:solidFill>
                  <a:srgbClr val="887B56"/>
                </a:solidFill>
                <a:cs typeface="Calibri"/>
              </a:rPr>
              <a:t>Registro</a:t>
            </a:r>
            <a:r>
              <a:rPr lang="en-US" sz="2400">
                <a:solidFill>
                  <a:srgbClr val="887B56"/>
                </a:solidFill>
                <a:cs typeface="Calibri"/>
              </a:rPr>
              <a:t> de </a:t>
            </a:r>
            <a:r>
              <a:rPr lang="en-US" sz="2400" err="1">
                <a:solidFill>
                  <a:srgbClr val="887B56"/>
                </a:solidFill>
                <a:cs typeface="Calibri"/>
              </a:rPr>
              <a:t>árboles</a:t>
            </a:r>
            <a:r>
              <a:rPr lang="en-US" sz="2400">
                <a:solidFill>
                  <a:srgbClr val="887B56"/>
                </a:solidFill>
                <a:cs typeface="Calibri"/>
              </a:rPr>
              <a:t> "</a:t>
            </a:r>
            <a:r>
              <a:rPr lang="en-US" sz="2400" err="1">
                <a:solidFill>
                  <a:srgbClr val="887B56"/>
                </a:solidFill>
                <a:cs typeface="Calibri"/>
              </a:rPr>
              <a:t>Regenerados</a:t>
            </a:r>
            <a:r>
              <a:rPr lang="en-US" sz="2400">
                <a:solidFill>
                  <a:srgbClr val="887B56"/>
                </a:solidFill>
                <a:cs typeface="Calibri"/>
              </a:rPr>
              <a:t> </a:t>
            </a:r>
            <a:r>
              <a:rPr lang="en-US" sz="2400" err="1">
                <a:solidFill>
                  <a:srgbClr val="887B56"/>
                </a:solidFill>
                <a:cs typeface="Calibri"/>
              </a:rPr>
              <a:t>Naturalmente</a:t>
            </a:r>
            <a:r>
              <a:rPr lang="en-US" sz="2400">
                <a:solidFill>
                  <a:srgbClr val="887B56"/>
                </a:solidFill>
                <a:cs typeface="Calibri"/>
              </a:rPr>
              <a:t>" o "Ya </a:t>
            </a:r>
            <a:r>
              <a:rPr lang="en-US" sz="2400" err="1">
                <a:solidFill>
                  <a:srgbClr val="887B56"/>
                </a:solidFill>
                <a:cs typeface="Calibri"/>
              </a:rPr>
              <a:t>Presentes</a:t>
            </a:r>
            <a:r>
              <a:rPr lang="en-US" sz="2400">
                <a:solidFill>
                  <a:srgbClr val="887B56"/>
                </a:solidFill>
                <a:cs typeface="Calibri"/>
              </a:rPr>
              <a:t>"</a:t>
            </a:r>
          </a:p>
        </p:txBody>
      </p:sp>
      <p:sp>
        <p:nvSpPr>
          <p:cNvPr id="9" name="TextBox 8">
            <a:extLst>
              <a:ext uri="{FF2B5EF4-FFF2-40B4-BE49-F238E27FC236}">
                <a16:creationId xmlns:a16="http://schemas.microsoft.com/office/drawing/2014/main" id="{234E34B5-E56A-5D0B-952D-D44A899649D2}"/>
              </a:ext>
            </a:extLst>
          </p:cNvPr>
          <p:cNvSpPr txBox="1"/>
          <p:nvPr/>
        </p:nvSpPr>
        <p:spPr>
          <a:xfrm>
            <a:off x="6190834" y="2460770"/>
            <a:ext cx="49981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Mal </a:t>
            </a:r>
            <a:r>
              <a:rPr lang="en-US" sz="2400" b="1" u="sng" err="1">
                <a:solidFill>
                  <a:schemeClr val="accent4">
                    <a:lumMod val="50000"/>
                  </a:schemeClr>
                </a:solidFill>
                <a:ea typeface="+mn-lt"/>
                <a:cs typeface="+mn-lt"/>
              </a:rPr>
              <a:t>ejemplo</a:t>
            </a:r>
            <a:endParaRPr lang="en-US" sz="2400" b="1" u="sng">
              <a:solidFill>
                <a:schemeClr val="accent4">
                  <a:lumMod val="50000"/>
                </a:schemeClr>
              </a:solidFill>
              <a:ea typeface="+mn-lt"/>
              <a:cs typeface="+mn-lt"/>
            </a:endParaRPr>
          </a:p>
          <a:p>
            <a:r>
              <a:rPr lang="es-ES" sz="2400">
                <a:solidFill>
                  <a:srgbClr val="887B56"/>
                </a:solidFill>
                <a:cs typeface="Calibri"/>
              </a:rPr>
              <a:t>Registro de árboles "Plantados por su proyecto"</a:t>
            </a:r>
            <a:endParaRPr lang="en-US" sz="2400">
              <a:solidFill>
                <a:srgbClr val="887B56"/>
              </a:solidFill>
              <a:cs typeface="Calibri"/>
            </a:endParaRPr>
          </a:p>
        </p:txBody>
      </p:sp>
      <p:pic>
        <p:nvPicPr>
          <p:cNvPr id="10" name="Picture 9" descr="A screenshot of a computer&#10;&#10;Description automatically generated">
            <a:extLst>
              <a:ext uri="{FF2B5EF4-FFF2-40B4-BE49-F238E27FC236}">
                <a16:creationId xmlns:a16="http://schemas.microsoft.com/office/drawing/2014/main" id="{699B5C21-A220-C91D-0FB7-FACB7012C2D1}"/>
              </a:ext>
            </a:extLst>
          </p:cNvPr>
          <p:cNvPicPr>
            <a:picLocks noChangeAspect="1"/>
          </p:cNvPicPr>
          <p:nvPr/>
        </p:nvPicPr>
        <p:blipFill>
          <a:blip r:embed="rId3"/>
          <a:stretch>
            <a:fillRect/>
          </a:stretch>
        </p:blipFill>
        <p:spPr>
          <a:xfrm>
            <a:off x="6192864" y="3800035"/>
            <a:ext cx="4404102" cy="2590065"/>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684081D3-049B-59A5-F16B-F428D75AA602}"/>
              </a:ext>
            </a:extLst>
          </p:cNvPr>
          <p:cNvPicPr>
            <a:picLocks noChangeAspect="1"/>
          </p:cNvPicPr>
          <p:nvPr/>
        </p:nvPicPr>
        <p:blipFill>
          <a:blip r:embed="rId4"/>
          <a:stretch>
            <a:fillRect/>
          </a:stretch>
        </p:blipFill>
        <p:spPr>
          <a:xfrm>
            <a:off x="813422" y="3676972"/>
            <a:ext cx="3655495" cy="3029919"/>
          </a:xfrm>
          <a:prstGeom prst="rect">
            <a:avLst/>
          </a:prstGeom>
        </p:spPr>
      </p:pic>
    </p:spTree>
    <p:extLst>
      <p:ext uri="{BB962C8B-B14F-4D97-AF65-F5344CB8AC3E}">
        <p14:creationId xmlns:p14="http://schemas.microsoft.com/office/powerpoint/2010/main" val="2357855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FBB8E-BA9E-D8A6-91F8-D9ABE60CB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EC601-1A24-3CB0-5F2B-E9326BE0EC9A}"/>
              </a:ext>
            </a:extLst>
          </p:cNvPr>
          <p:cNvSpPr>
            <a:spLocks noGrp="1"/>
          </p:cNvSpPr>
          <p:nvPr>
            <p:ph type="ctrTitle"/>
          </p:nvPr>
        </p:nvSpPr>
        <p:spPr/>
        <p:txBody>
          <a:bodyPr/>
          <a:lstStyle/>
          <a:p>
            <a:r>
              <a:rPr lang="en-US" sz="5400" b="1">
                <a:solidFill>
                  <a:srgbClr val="3C8689"/>
                </a:solidFill>
                <a:latin typeface="Franklin Gothic Book"/>
                <a:cs typeface="Calibri Light"/>
              </a:rPr>
              <a:t>La Plataforma de </a:t>
            </a:r>
            <a:r>
              <a:rPr lang="en-US" sz="5400" b="1" err="1">
                <a:solidFill>
                  <a:srgbClr val="3C8689"/>
                </a:solidFill>
                <a:latin typeface="Franklin Gothic Book"/>
                <a:cs typeface="Calibri Light"/>
              </a:rPr>
              <a:t>Monitoreo</a:t>
            </a:r>
            <a:r>
              <a:rPr lang="en-US" sz="5400" b="1">
                <a:solidFill>
                  <a:srgbClr val="3C8689"/>
                </a:solidFill>
                <a:latin typeface="Franklin Gothic Book"/>
                <a:cs typeface="Calibri Light"/>
              </a:rPr>
              <a:t> </a:t>
            </a:r>
            <a:r>
              <a:rPr lang="en-US" sz="5400" b="1" err="1">
                <a:solidFill>
                  <a:srgbClr val="3C8689"/>
                </a:solidFill>
                <a:latin typeface="Franklin Gothic Book"/>
                <a:cs typeface="Calibri Light"/>
              </a:rPr>
              <a:t>Integrado</a:t>
            </a:r>
            <a:r>
              <a:rPr lang="en-US" sz="5400" b="1">
                <a:solidFill>
                  <a:srgbClr val="3C8689"/>
                </a:solidFill>
                <a:latin typeface="Franklin Gothic Book"/>
                <a:cs typeface="Calibri Light"/>
              </a:rPr>
              <a:t> (IMP)/</a:t>
            </a:r>
            <a:r>
              <a:rPr lang="en-US" sz="5400" b="1" err="1">
                <a:solidFill>
                  <a:srgbClr val="3C8689"/>
                </a:solidFill>
                <a:latin typeface="Franklin Gothic Book"/>
                <a:cs typeface="Calibri Light"/>
              </a:rPr>
              <a:t>TerraMatch</a:t>
            </a:r>
            <a:endParaRPr lang="en-US" sz="5400" b="1">
              <a:solidFill>
                <a:srgbClr val="3C8689"/>
              </a:solidFill>
              <a:latin typeface="Franklin Gothic Book"/>
              <a:cs typeface="Calibri Light"/>
            </a:endParaRPr>
          </a:p>
        </p:txBody>
      </p:sp>
      <p:sp>
        <p:nvSpPr>
          <p:cNvPr id="3" name="Subtitle 2">
            <a:extLst>
              <a:ext uri="{FF2B5EF4-FFF2-40B4-BE49-F238E27FC236}">
                <a16:creationId xmlns:a16="http://schemas.microsoft.com/office/drawing/2014/main" id="{9545CC4A-C0A5-5F42-7D66-9189906DADDE}"/>
              </a:ext>
            </a:extLst>
          </p:cNvPr>
          <p:cNvSpPr>
            <a:spLocks noGrp="1"/>
          </p:cNvSpPr>
          <p:nvPr>
            <p:ph type="subTitle" idx="1"/>
          </p:nvPr>
        </p:nvSpPr>
        <p:spPr/>
        <p:txBody>
          <a:bodyPr vert="horz" lIns="91440" tIns="45720" rIns="91440" bIns="45720" rtlCol="0" anchor="t">
            <a:normAutofit/>
          </a:bodyPr>
          <a:lstStyle/>
          <a:p>
            <a:r>
              <a:rPr lang="es-ES" sz="3200">
                <a:solidFill>
                  <a:srgbClr val="887B56"/>
                </a:solidFill>
                <a:latin typeface="Franklin Gothic Book"/>
                <a:cs typeface="Calibri"/>
              </a:rPr>
              <a:t>Últimas Actualizaciones
Qué esperar en 2025</a:t>
            </a:r>
            <a:endParaRPr lang="en-US" sz="320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5CFD7580-4E62-230E-098D-76B027925FF1}"/>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0393F007-8AE6-830F-F036-226B4D8512E3}"/>
              </a:ext>
            </a:extLst>
          </p:cNvPr>
          <p:cNvSpPr>
            <a:spLocks noGrp="1"/>
          </p:cNvSpPr>
          <p:nvPr>
            <p:ph type="sldNum" sz="quarter" idx="12"/>
          </p:nvPr>
        </p:nvSpPr>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373316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D7A37FD7-02A2-9755-14A9-C92D38BE238A}"/>
              </a:ext>
            </a:extLst>
          </p:cNvPr>
          <p:cNvPicPr>
            <a:picLocks noChangeAspect="1"/>
          </p:cNvPicPr>
          <p:nvPr/>
        </p:nvPicPr>
        <p:blipFill>
          <a:blip r:embed="rId2"/>
          <a:stretch>
            <a:fillRect/>
          </a:stretch>
        </p:blipFill>
        <p:spPr>
          <a:xfrm>
            <a:off x="8302954" y="2033727"/>
            <a:ext cx="3354054" cy="4558683"/>
          </a:xfrm>
          <a:prstGeom prst="rect">
            <a:avLst/>
          </a:prstGeom>
        </p:spPr>
      </p:pic>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535819" y="365125"/>
            <a:ext cx="11658134" cy="1345101"/>
          </a:xfrm>
        </p:spPr>
        <p:txBody>
          <a:bodyPr vert="horz" lIns="91440" tIns="45720" rIns="91440" bIns="45720" rtlCol="0" anchor="ctr">
            <a:normAutofit/>
          </a:bodyPr>
          <a:lstStyle/>
          <a:p>
            <a:r>
              <a:rPr lang="en-US" altLang="zh-CN" sz="4000" b="1">
                <a:solidFill>
                  <a:srgbClr val="3C8689"/>
                </a:solidFill>
                <a:latin typeface="Franklin Gothic Book"/>
                <a:cs typeface="Calibri Light"/>
              </a:rPr>
              <a:t>7.</a:t>
            </a:r>
            <a:r>
              <a:rPr lang="zh-CN" altLang="en-US" sz="4000" b="1">
                <a:solidFill>
                  <a:srgbClr val="3C8689"/>
                </a:solidFill>
                <a:latin typeface="Franklin Gothic Book"/>
                <a:cs typeface="Calibri Light"/>
              </a:rPr>
              <a:t> </a:t>
            </a:r>
            <a:r>
              <a:rPr lang="es-ES" altLang="zh-CN" sz="4000" b="1">
                <a:solidFill>
                  <a:srgbClr val="3C8689"/>
                </a:solidFill>
                <a:latin typeface="Franklin Gothic Book"/>
                <a:cs typeface="Calibri Light"/>
              </a:rPr>
              <a:t>Falta una o más información requerida</a:t>
            </a:r>
            <a:endParaRPr lang="en-US"/>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4460195"/>
          </a:xfrm>
        </p:spPr>
        <p:txBody>
          <a:bodyPr vert="horz" lIns="91440" tIns="45720" rIns="91440" bIns="45720" rtlCol="0" anchor="t">
            <a:noAutofit/>
          </a:bodyPr>
          <a:lstStyle/>
          <a:p>
            <a:r>
              <a:rPr lang="es-ES" spc="-5">
                <a:solidFill>
                  <a:srgbClr val="887B56"/>
                </a:solidFill>
                <a:latin typeface="Franklin Gothic Medium"/>
                <a:cs typeface="Calibri"/>
              </a:rPr>
              <a:t>Falta el nombre de la especie, o el número relacionado de árboles o el tipo de árbol</a:t>
            </a:r>
            <a:endParaRPr lang="en-US" spc="-5">
              <a:solidFill>
                <a:srgbClr val="887B56"/>
              </a:solidFill>
              <a:latin typeface="Franklin Gothic Medium"/>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3"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40</a:t>
            </a:fld>
            <a:endParaRPr lang="en-US"/>
          </a:p>
        </p:txBody>
      </p:sp>
      <p:sp>
        <p:nvSpPr>
          <p:cNvPr id="7" name="TextBox 6">
            <a:extLst>
              <a:ext uri="{FF2B5EF4-FFF2-40B4-BE49-F238E27FC236}">
                <a16:creationId xmlns:a16="http://schemas.microsoft.com/office/drawing/2014/main" id="{65B1D486-0406-15CB-A8A4-F7631575CA14}"/>
              </a:ext>
            </a:extLst>
          </p:cNvPr>
          <p:cNvSpPr txBox="1"/>
          <p:nvPr/>
        </p:nvSpPr>
        <p:spPr>
          <a:xfrm>
            <a:off x="629512" y="2448557"/>
            <a:ext cx="220953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err="1">
                <a:solidFill>
                  <a:schemeClr val="accent4">
                    <a:lumMod val="50000"/>
                  </a:schemeClr>
                </a:solidFill>
                <a:ea typeface="+mn-lt"/>
                <a:cs typeface="+mn-lt"/>
              </a:rPr>
              <a:t>Buen</a:t>
            </a:r>
            <a:r>
              <a:rPr lang="en-US" sz="2400" b="1" u="sng">
                <a:solidFill>
                  <a:schemeClr val="accent4">
                    <a:lumMod val="50000"/>
                  </a:schemeClr>
                </a:solidFill>
                <a:ea typeface="+mn-lt"/>
                <a:cs typeface="+mn-lt"/>
              </a:rPr>
              <a:t> </a:t>
            </a:r>
            <a:r>
              <a:rPr lang="en-US" sz="2400" b="1" u="sng" err="1">
                <a:solidFill>
                  <a:schemeClr val="accent4">
                    <a:lumMod val="50000"/>
                  </a:schemeClr>
                </a:solidFill>
                <a:ea typeface="+mn-lt"/>
                <a:cs typeface="+mn-lt"/>
              </a:rPr>
              <a:t>ejemplo</a:t>
            </a:r>
            <a:endParaRPr lang="en-US" sz="2400" b="1" u="sng">
              <a:solidFill>
                <a:schemeClr val="accent4">
                  <a:lumMod val="50000"/>
                </a:schemeClr>
              </a:solidFill>
              <a:ea typeface="+mn-lt"/>
              <a:cs typeface="+mn-lt"/>
            </a:endParaRPr>
          </a:p>
          <a:p>
            <a:r>
              <a:rPr lang="es-ES" sz="2400">
                <a:solidFill>
                  <a:srgbClr val="887B56"/>
                </a:solidFill>
                <a:cs typeface="Calibri"/>
              </a:rPr>
              <a:t>Se envía toda la información requerida</a:t>
            </a:r>
            <a:endParaRPr lang="en-US" sz="2400">
              <a:solidFill>
                <a:srgbClr val="887B56"/>
              </a:solidFill>
              <a:cs typeface="Calibri"/>
            </a:endParaRPr>
          </a:p>
        </p:txBody>
      </p:sp>
      <p:sp>
        <p:nvSpPr>
          <p:cNvPr id="9" name="TextBox 8">
            <a:extLst>
              <a:ext uri="{FF2B5EF4-FFF2-40B4-BE49-F238E27FC236}">
                <a16:creationId xmlns:a16="http://schemas.microsoft.com/office/drawing/2014/main" id="{5EB3DB11-AE77-4F92-BD57-6818834EB8F8}"/>
              </a:ext>
            </a:extLst>
          </p:cNvPr>
          <p:cNvSpPr txBox="1"/>
          <p:nvPr/>
        </p:nvSpPr>
        <p:spPr>
          <a:xfrm>
            <a:off x="6019738" y="2445597"/>
            <a:ext cx="22909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Mal </a:t>
            </a:r>
            <a:r>
              <a:rPr lang="en-US" sz="2400" b="1" u="sng" err="1">
                <a:solidFill>
                  <a:schemeClr val="accent4">
                    <a:lumMod val="50000"/>
                  </a:schemeClr>
                </a:solidFill>
                <a:ea typeface="+mn-lt"/>
                <a:cs typeface="+mn-lt"/>
              </a:rPr>
              <a:t>ejemplo</a:t>
            </a:r>
            <a:endParaRPr lang="en-US" sz="2400" b="1" u="sng">
              <a:solidFill>
                <a:schemeClr val="accent4">
                  <a:lumMod val="50000"/>
                </a:schemeClr>
              </a:solidFill>
              <a:ea typeface="+mn-lt"/>
              <a:cs typeface="+mn-lt"/>
            </a:endParaRPr>
          </a:p>
          <a:p>
            <a:r>
              <a:rPr lang="es-ES" sz="2400">
                <a:solidFill>
                  <a:srgbClr val="887B56"/>
                </a:solidFill>
                <a:cs typeface="Calibri"/>
              </a:rPr>
              <a:t>Falta una o más categorías de información</a:t>
            </a:r>
            <a:endParaRPr lang="en-US" sz="2400">
              <a:solidFill>
                <a:srgbClr val="887B56"/>
              </a:solidFill>
              <a:cs typeface="Calibri"/>
            </a:endParaRPr>
          </a:p>
        </p:txBody>
      </p:sp>
      <p:sp>
        <p:nvSpPr>
          <p:cNvPr id="12" name="Oval 11">
            <a:extLst>
              <a:ext uri="{FF2B5EF4-FFF2-40B4-BE49-F238E27FC236}">
                <a16:creationId xmlns:a16="http://schemas.microsoft.com/office/drawing/2014/main" id="{E6FB50DF-503C-E2E6-0D3D-93550D4E79C9}"/>
              </a:ext>
            </a:extLst>
          </p:cNvPr>
          <p:cNvSpPr/>
          <p:nvPr/>
        </p:nvSpPr>
        <p:spPr>
          <a:xfrm>
            <a:off x="8204446" y="3099786"/>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923241-7621-8310-7F4D-B9E6619CA233}"/>
              </a:ext>
            </a:extLst>
          </p:cNvPr>
          <p:cNvSpPr/>
          <p:nvPr/>
        </p:nvSpPr>
        <p:spPr>
          <a:xfrm>
            <a:off x="8204446" y="3809999"/>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B4D5E9-2441-024A-1D62-8FB05D7E7DBC}"/>
              </a:ext>
            </a:extLst>
          </p:cNvPr>
          <p:cNvSpPr/>
          <p:nvPr/>
        </p:nvSpPr>
        <p:spPr>
          <a:xfrm>
            <a:off x="8160057" y="6081203"/>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omputer&#10;&#10;Description automatically generated">
            <a:extLst>
              <a:ext uri="{FF2B5EF4-FFF2-40B4-BE49-F238E27FC236}">
                <a16:creationId xmlns:a16="http://schemas.microsoft.com/office/drawing/2014/main" id="{BBDD7D01-9388-AE4A-BB78-22A526812BA0}"/>
              </a:ext>
            </a:extLst>
          </p:cNvPr>
          <p:cNvPicPr>
            <a:picLocks noChangeAspect="1"/>
          </p:cNvPicPr>
          <p:nvPr/>
        </p:nvPicPr>
        <p:blipFill>
          <a:blip r:embed="rId4"/>
          <a:stretch>
            <a:fillRect/>
          </a:stretch>
        </p:blipFill>
        <p:spPr>
          <a:xfrm>
            <a:off x="2737282" y="4860332"/>
            <a:ext cx="2752078" cy="1613161"/>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3C22C0D2-C6B1-024F-EA07-BD1BF1C3C307}"/>
              </a:ext>
            </a:extLst>
          </p:cNvPr>
          <p:cNvPicPr>
            <a:picLocks noChangeAspect="1"/>
          </p:cNvPicPr>
          <p:nvPr/>
        </p:nvPicPr>
        <p:blipFill>
          <a:blip r:embed="rId5"/>
          <a:stretch>
            <a:fillRect/>
          </a:stretch>
        </p:blipFill>
        <p:spPr>
          <a:xfrm>
            <a:off x="2649291" y="2448017"/>
            <a:ext cx="2839280" cy="2309674"/>
          </a:xfrm>
          <a:prstGeom prst="rect">
            <a:avLst/>
          </a:prstGeom>
        </p:spPr>
      </p:pic>
    </p:spTree>
    <p:extLst>
      <p:ext uri="{BB962C8B-B14F-4D97-AF65-F5344CB8AC3E}">
        <p14:creationId xmlns:p14="http://schemas.microsoft.com/office/powerpoint/2010/main" val="120609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0A93-E738-1FEB-6011-4D5E962373D8}"/>
              </a:ext>
            </a:extLst>
          </p:cNvPr>
          <p:cNvSpPr>
            <a:spLocks noGrp="1"/>
          </p:cNvSpPr>
          <p:nvPr>
            <p:ph type="title"/>
          </p:nvPr>
        </p:nvSpPr>
        <p:spPr>
          <a:xfrm>
            <a:off x="838200" y="365125"/>
            <a:ext cx="7351059" cy="1343492"/>
          </a:xfrm>
        </p:spPr>
        <p:txBody>
          <a:bodyPr>
            <a:normAutofit fontScale="90000"/>
          </a:bodyPr>
          <a:lstStyle/>
          <a:p>
            <a:r>
              <a:rPr lang="es-ES">
                <a:ea typeface="Calibri Light"/>
                <a:cs typeface="Calibri Light"/>
              </a:rPr>
              <a:t>Recopilación y validación de polígonos (actualizaciones de 2024)</a:t>
            </a:r>
            <a:endParaRPr lang="en-US"/>
          </a:p>
        </p:txBody>
      </p:sp>
      <p:pic>
        <p:nvPicPr>
          <p:cNvPr id="5" name="Content Placeholder 4" descr="A screenshot of a computer&#10;&#10;AI-generated content may be incorrect.">
            <a:extLst>
              <a:ext uri="{FF2B5EF4-FFF2-40B4-BE49-F238E27FC236}">
                <a16:creationId xmlns:a16="http://schemas.microsoft.com/office/drawing/2014/main" id="{4DFFEC6E-4F5A-3891-A0CD-1213D3B29825}"/>
              </a:ext>
            </a:extLst>
          </p:cNvPr>
          <p:cNvPicPr>
            <a:picLocks noGrp="1" noChangeAspect="1"/>
          </p:cNvPicPr>
          <p:nvPr>
            <p:ph idx="1"/>
          </p:nvPr>
        </p:nvPicPr>
        <p:blipFill>
          <a:blip r:embed="rId2"/>
          <a:stretch>
            <a:fillRect/>
          </a:stretch>
        </p:blipFill>
        <p:spPr>
          <a:xfrm>
            <a:off x="4963953" y="1497723"/>
            <a:ext cx="3987232" cy="4366148"/>
          </a:xfrm>
        </p:spPr>
      </p:pic>
      <p:sp>
        <p:nvSpPr>
          <p:cNvPr id="4" name="Slide Number Placeholder 3">
            <a:extLst>
              <a:ext uri="{FF2B5EF4-FFF2-40B4-BE49-F238E27FC236}">
                <a16:creationId xmlns:a16="http://schemas.microsoft.com/office/drawing/2014/main" id="{35D032D4-3447-9761-5B5B-D9EBD1398E1D}"/>
              </a:ext>
            </a:extLst>
          </p:cNvPr>
          <p:cNvSpPr>
            <a:spLocks noGrp="1"/>
          </p:cNvSpPr>
          <p:nvPr>
            <p:ph type="sldNum" sz="quarter" idx="12"/>
          </p:nvPr>
        </p:nvSpPr>
        <p:spPr/>
        <p:txBody>
          <a:bodyPr/>
          <a:lstStyle/>
          <a:p>
            <a:fld id="{330EA680-D336-4FF7-8B7A-9848BB0A1C32}" type="slidenum">
              <a:rPr lang="en-US" smtClean="0"/>
              <a:t>5</a:t>
            </a:fld>
            <a:endParaRPr lang="en-US"/>
          </a:p>
        </p:txBody>
      </p:sp>
      <p:sp>
        <p:nvSpPr>
          <p:cNvPr id="8" name="TextBox 7">
            <a:extLst>
              <a:ext uri="{FF2B5EF4-FFF2-40B4-BE49-F238E27FC236}">
                <a16:creationId xmlns:a16="http://schemas.microsoft.com/office/drawing/2014/main" id="{CB58BDC1-4162-27AF-3CEF-C0FBE26EB2F2}"/>
              </a:ext>
            </a:extLst>
          </p:cNvPr>
          <p:cNvSpPr txBox="1"/>
          <p:nvPr/>
        </p:nvSpPr>
        <p:spPr>
          <a:xfrm>
            <a:off x="8425961" y="306265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BD77E8F7-1A48-D5E8-C256-5ACD36E42901}"/>
              </a:ext>
            </a:extLst>
          </p:cNvPr>
          <p:cNvSpPr txBox="1"/>
          <p:nvPr/>
        </p:nvSpPr>
        <p:spPr>
          <a:xfrm>
            <a:off x="1916895" y="1971891"/>
            <a:ext cx="3020346"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sz="1600">
                <a:ea typeface="Calibri"/>
                <a:cs typeface="Calibri"/>
              </a:rPr>
              <a:t>Agregue polígonos a través de la carga o dibuje en el mapa
"Comprobar/revisar polígonos" ejecuta polígonos a través de 9 pruebas diferentes
Cada polígono tiene un estado, representado por un color diferente 
Comunícate con tu Gerente de Proyecto/Líder Global a través del proceso de control de calidad; comentarios guardados en el registro de auditoría para cada polígono
El control de versiones captura las ediciones del polígono a lo largo del tiempo</a:t>
            </a:r>
            <a:endParaRPr lang="en-US" sz="1600">
              <a:ea typeface="Calibri"/>
              <a:cs typeface="Calibri"/>
            </a:endParaRPr>
          </a:p>
        </p:txBody>
      </p:sp>
      <p:pic>
        <p:nvPicPr>
          <p:cNvPr id="10" name="Picture 9" descr="A screenshot of a phone&#10;&#10;AI-generated content may be incorrect.">
            <a:extLst>
              <a:ext uri="{FF2B5EF4-FFF2-40B4-BE49-F238E27FC236}">
                <a16:creationId xmlns:a16="http://schemas.microsoft.com/office/drawing/2014/main" id="{C4A00C78-631A-667A-B7F7-09DE17BFC412}"/>
              </a:ext>
            </a:extLst>
          </p:cNvPr>
          <p:cNvPicPr>
            <a:picLocks noChangeAspect="1"/>
          </p:cNvPicPr>
          <p:nvPr/>
        </p:nvPicPr>
        <p:blipFill>
          <a:blip r:embed="rId3"/>
          <a:stretch>
            <a:fillRect/>
          </a:stretch>
        </p:blipFill>
        <p:spPr>
          <a:xfrm>
            <a:off x="9093060" y="1499170"/>
            <a:ext cx="2939557" cy="4758191"/>
          </a:xfrm>
          <a:prstGeom prst="rect">
            <a:avLst/>
          </a:prstGeom>
        </p:spPr>
      </p:pic>
      <p:pic>
        <p:nvPicPr>
          <p:cNvPr id="3" name="Picture 2" descr="A screenshot of a cell phone&#10;&#10;AI-generated content may be incorrect.">
            <a:extLst>
              <a:ext uri="{FF2B5EF4-FFF2-40B4-BE49-F238E27FC236}">
                <a16:creationId xmlns:a16="http://schemas.microsoft.com/office/drawing/2014/main" id="{E62FB987-0355-ECEA-DEEF-D39A8E857AA9}"/>
              </a:ext>
            </a:extLst>
          </p:cNvPr>
          <p:cNvPicPr>
            <a:picLocks noChangeAspect="1"/>
          </p:cNvPicPr>
          <p:nvPr/>
        </p:nvPicPr>
        <p:blipFill>
          <a:blip r:embed="rId4"/>
          <a:srcRect t="10716" r="452" b="-307"/>
          <a:stretch/>
        </p:blipFill>
        <p:spPr>
          <a:xfrm>
            <a:off x="166129" y="3971321"/>
            <a:ext cx="1756528" cy="2392246"/>
          </a:xfrm>
          <a:prstGeom prst="rect">
            <a:avLst/>
          </a:prstGeom>
        </p:spPr>
      </p:pic>
      <p:sp>
        <p:nvSpPr>
          <p:cNvPr id="6" name="TextBox 5">
            <a:extLst>
              <a:ext uri="{FF2B5EF4-FFF2-40B4-BE49-F238E27FC236}">
                <a16:creationId xmlns:a16="http://schemas.microsoft.com/office/drawing/2014/main" id="{858E9658-B219-11A1-971C-6DBC73736B2D}"/>
              </a:ext>
            </a:extLst>
          </p:cNvPr>
          <p:cNvSpPr txBox="1"/>
          <p:nvPr/>
        </p:nvSpPr>
        <p:spPr>
          <a:xfrm>
            <a:off x="199230" y="2792062"/>
            <a:ext cx="12779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ea typeface="Calibri"/>
                <a:cs typeface="Calibri"/>
              </a:rPr>
              <a:t>Vista de desarrollador de proyectos</a:t>
            </a:r>
            <a:endParaRPr lang="en-US"/>
          </a:p>
        </p:txBody>
      </p:sp>
      <p:sp>
        <p:nvSpPr>
          <p:cNvPr id="7" name="TextBox 6">
            <a:extLst>
              <a:ext uri="{FF2B5EF4-FFF2-40B4-BE49-F238E27FC236}">
                <a16:creationId xmlns:a16="http://schemas.microsoft.com/office/drawing/2014/main" id="{407ACA33-4CE4-BE7A-195A-DC70FDE05FA4}"/>
              </a:ext>
            </a:extLst>
          </p:cNvPr>
          <p:cNvSpPr txBox="1"/>
          <p:nvPr/>
        </p:nvSpPr>
        <p:spPr>
          <a:xfrm>
            <a:off x="10333832" y="851392"/>
            <a:ext cx="16987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Vista de </a:t>
            </a:r>
            <a:r>
              <a:rPr lang="en-US" err="1">
                <a:ea typeface="Calibri"/>
                <a:cs typeface="Calibri"/>
              </a:rPr>
              <a:t>administrador</a:t>
            </a:r>
            <a:endParaRPr lang="en-US"/>
          </a:p>
        </p:txBody>
      </p:sp>
    </p:spTree>
    <p:extLst>
      <p:ext uri="{BB962C8B-B14F-4D97-AF65-F5344CB8AC3E}">
        <p14:creationId xmlns:p14="http://schemas.microsoft.com/office/powerpoint/2010/main" val="4141926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DE28-BF91-CA70-8BA8-0447F4B416D4}"/>
              </a:ext>
            </a:extLst>
          </p:cNvPr>
          <p:cNvSpPr>
            <a:spLocks noGrp="1"/>
          </p:cNvSpPr>
          <p:nvPr>
            <p:ph type="title"/>
          </p:nvPr>
        </p:nvSpPr>
        <p:spPr/>
        <p:txBody>
          <a:bodyPr/>
          <a:lstStyle/>
          <a:p>
            <a:r>
              <a:rPr lang="en-US" err="1">
                <a:solidFill>
                  <a:srgbClr val="3C8689"/>
                </a:solidFill>
                <a:ea typeface="Calibri Light"/>
                <a:cs typeface="Calibri Light"/>
              </a:rPr>
              <a:t>Actualizaciones</a:t>
            </a:r>
            <a:r>
              <a:rPr lang="en-US">
                <a:solidFill>
                  <a:srgbClr val="3C8689"/>
                </a:solidFill>
                <a:ea typeface="Calibri Light"/>
                <a:cs typeface="Calibri Light"/>
              </a:rPr>
              <a:t> </a:t>
            </a:r>
            <a:r>
              <a:rPr lang="en-US" err="1">
                <a:solidFill>
                  <a:srgbClr val="3C8689"/>
                </a:solidFill>
                <a:ea typeface="Calibri Light"/>
                <a:cs typeface="Calibri Light"/>
              </a:rPr>
              <a:t>adicionales</a:t>
            </a:r>
            <a:r>
              <a:rPr lang="en-US">
                <a:solidFill>
                  <a:srgbClr val="3C8689"/>
                </a:solidFill>
                <a:ea typeface="Calibri Light"/>
                <a:cs typeface="Calibri Light"/>
              </a:rPr>
              <a:t> de </a:t>
            </a:r>
            <a:r>
              <a:rPr lang="en-US" err="1">
                <a:solidFill>
                  <a:srgbClr val="3C8689"/>
                </a:solidFill>
                <a:ea typeface="Calibri Light"/>
                <a:cs typeface="Calibri Light"/>
              </a:rPr>
              <a:t>polígonos</a:t>
            </a:r>
            <a:endParaRPr lang="en-US">
              <a:solidFill>
                <a:srgbClr val="3C8689"/>
              </a:solidFill>
              <a:ea typeface="Calibri Light"/>
              <a:cs typeface="Calibri Light"/>
            </a:endParaRPr>
          </a:p>
        </p:txBody>
      </p:sp>
      <p:sp>
        <p:nvSpPr>
          <p:cNvPr id="3" name="Content Placeholder 2">
            <a:extLst>
              <a:ext uri="{FF2B5EF4-FFF2-40B4-BE49-F238E27FC236}">
                <a16:creationId xmlns:a16="http://schemas.microsoft.com/office/drawing/2014/main" id="{85D84EA5-722E-2392-D94D-C3BC9187A22A}"/>
              </a:ext>
            </a:extLst>
          </p:cNvPr>
          <p:cNvSpPr>
            <a:spLocks noGrp="1"/>
          </p:cNvSpPr>
          <p:nvPr>
            <p:ph idx="1"/>
          </p:nvPr>
        </p:nvSpPr>
        <p:spPr>
          <a:xfrm>
            <a:off x="838200" y="1569939"/>
            <a:ext cx="9412029" cy="4431177"/>
          </a:xfrm>
        </p:spPr>
        <p:txBody>
          <a:bodyPr vert="horz" lIns="91440" tIns="45720" rIns="91440" bIns="45720" rtlCol="0" anchor="t">
            <a:normAutofit/>
          </a:bodyPr>
          <a:lstStyle/>
          <a:p>
            <a:r>
              <a:rPr lang="es-ES" sz="1800">
                <a:ea typeface="Calibri"/>
                <a:cs typeface="Calibri"/>
              </a:rPr>
              <a:t>“Validar polígonos" ejecuta polígonos a través de 9 pruebas diferentes</a:t>
            </a:r>
            <a:endParaRPr lang="en-US" sz="1800">
              <a:ea typeface="Calibri"/>
              <a:cs typeface="Calibri"/>
            </a:endParaRPr>
          </a:p>
          <a:p>
            <a:r>
              <a:rPr lang="es-ES" sz="1800">
                <a:ea typeface="Calibri"/>
                <a:cs typeface="Calibri"/>
              </a:rPr>
              <a:t>Modelo de notificación para la carga de polígonos y validaciones/correcciones</a:t>
            </a:r>
            <a:endParaRPr lang="en-US" sz="1800">
              <a:ea typeface="Calibri"/>
              <a:cs typeface="Calibri"/>
            </a:endParaRPr>
          </a:p>
          <a:p>
            <a:r>
              <a:rPr lang="es-ES" sz="1800">
                <a:ea typeface="Calibri"/>
                <a:cs typeface="Calibri"/>
              </a:rPr>
              <a:t>Mensajes de error más claros para polígonos que no se pueden cargar</a:t>
            </a:r>
            <a:endParaRPr lang="en-US" sz="1800">
              <a:ea typeface="Calibri"/>
              <a:cs typeface="Calibri"/>
            </a:endParaRPr>
          </a:p>
          <a:p>
            <a:r>
              <a:rPr lang="es-ES" sz="1800">
                <a:ea typeface="Calibri"/>
                <a:cs typeface="Calibri"/>
              </a:rPr>
              <a:t>Envío de correos electrónicos semanales sobre polígonos con actualizaciones sobre la geometría o el estado de los polígonos de su proyecto</a:t>
            </a:r>
            <a:endParaRPr lang="en-US" sz="1800">
              <a:ea typeface="Calibri"/>
              <a:cs typeface="Calibri"/>
            </a:endParaRPr>
          </a:p>
        </p:txBody>
      </p:sp>
      <p:sp>
        <p:nvSpPr>
          <p:cNvPr id="4" name="Slide Number Placeholder 3">
            <a:extLst>
              <a:ext uri="{FF2B5EF4-FFF2-40B4-BE49-F238E27FC236}">
                <a16:creationId xmlns:a16="http://schemas.microsoft.com/office/drawing/2014/main" id="{8C405E80-FDAE-03CB-5C21-CD6337303471}"/>
              </a:ext>
            </a:extLst>
          </p:cNvPr>
          <p:cNvSpPr>
            <a:spLocks noGrp="1"/>
          </p:cNvSpPr>
          <p:nvPr>
            <p:ph type="sldNum" sz="quarter" idx="12"/>
          </p:nvPr>
        </p:nvSpPr>
        <p:spPr/>
        <p:txBody>
          <a:bodyPr/>
          <a:lstStyle/>
          <a:p>
            <a:fld id="{330EA680-D336-4FF7-8B7A-9848BB0A1C32}" type="slidenum">
              <a:rPr lang="en-US" smtClean="0"/>
              <a:t>6</a:t>
            </a:fld>
            <a:endParaRPr lang="en-US"/>
          </a:p>
        </p:txBody>
      </p:sp>
      <p:pic>
        <p:nvPicPr>
          <p:cNvPr id="5" name="Picture 4" descr="A screenshot of a map&#10;&#10;AI-generated content may be incorrect.">
            <a:extLst>
              <a:ext uri="{FF2B5EF4-FFF2-40B4-BE49-F238E27FC236}">
                <a16:creationId xmlns:a16="http://schemas.microsoft.com/office/drawing/2014/main" id="{B3BE48DF-1121-9B17-4F81-B318FF6EC502}"/>
              </a:ext>
            </a:extLst>
          </p:cNvPr>
          <p:cNvPicPr>
            <a:picLocks noChangeAspect="1"/>
          </p:cNvPicPr>
          <p:nvPr/>
        </p:nvPicPr>
        <p:blipFill>
          <a:blip r:embed="rId3"/>
          <a:stretch>
            <a:fillRect/>
          </a:stretch>
        </p:blipFill>
        <p:spPr>
          <a:xfrm>
            <a:off x="621680" y="3377117"/>
            <a:ext cx="6573672" cy="3171919"/>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11361D65-8D27-C854-9EEF-CA3B0BFC05A5}"/>
              </a:ext>
            </a:extLst>
          </p:cNvPr>
          <p:cNvPicPr>
            <a:picLocks noChangeAspect="1"/>
          </p:cNvPicPr>
          <p:nvPr/>
        </p:nvPicPr>
        <p:blipFill>
          <a:blip r:embed="rId4"/>
          <a:srcRect t="10716" r="452" b="-307"/>
          <a:stretch/>
        </p:blipFill>
        <p:spPr>
          <a:xfrm>
            <a:off x="7361896" y="3251529"/>
            <a:ext cx="2290579" cy="3121682"/>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69DA09D4-2F60-237D-A096-13607DA84B4E}"/>
              </a:ext>
            </a:extLst>
          </p:cNvPr>
          <p:cNvPicPr>
            <a:picLocks noChangeAspect="1"/>
          </p:cNvPicPr>
          <p:nvPr/>
        </p:nvPicPr>
        <p:blipFill>
          <a:blip r:embed="rId5"/>
          <a:stretch>
            <a:fillRect/>
          </a:stretch>
        </p:blipFill>
        <p:spPr>
          <a:xfrm>
            <a:off x="9736937" y="3244792"/>
            <a:ext cx="1928540" cy="3121682"/>
          </a:xfrm>
          <a:prstGeom prst="rect">
            <a:avLst/>
          </a:prstGeom>
        </p:spPr>
      </p:pic>
    </p:spTree>
    <p:extLst>
      <p:ext uri="{BB962C8B-B14F-4D97-AF65-F5344CB8AC3E}">
        <p14:creationId xmlns:p14="http://schemas.microsoft.com/office/powerpoint/2010/main" val="305108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A790-C67E-01FE-9372-0D7FA1AF67D4}"/>
              </a:ext>
            </a:extLst>
          </p:cNvPr>
          <p:cNvSpPr>
            <a:spLocks noGrp="1"/>
          </p:cNvSpPr>
          <p:nvPr>
            <p:ph type="title"/>
          </p:nvPr>
        </p:nvSpPr>
        <p:spPr/>
        <p:txBody>
          <a:bodyPr/>
          <a:lstStyle/>
          <a:p>
            <a:r>
              <a:rPr lang="en-US" err="1">
                <a:solidFill>
                  <a:srgbClr val="3C8689"/>
                </a:solidFill>
                <a:ea typeface="Calibri Light"/>
                <a:cs typeface="Calibri Light"/>
              </a:rPr>
              <a:t>Actualizaciones</a:t>
            </a:r>
            <a:r>
              <a:rPr lang="en-US">
                <a:solidFill>
                  <a:srgbClr val="3C8689"/>
                </a:solidFill>
                <a:ea typeface="Calibri Light"/>
                <a:cs typeface="Calibri Light"/>
              </a:rPr>
              <a:t> de </a:t>
            </a:r>
            <a:r>
              <a:rPr lang="en-US" err="1">
                <a:solidFill>
                  <a:srgbClr val="3C8689"/>
                </a:solidFill>
                <a:ea typeface="Calibri Light"/>
                <a:cs typeface="Calibri Light"/>
              </a:rPr>
              <a:t>especies</a:t>
            </a:r>
            <a:endParaRPr lang="en-US">
              <a:solidFill>
                <a:srgbClr val="3C8689"/>
              </a:solidFill>
              <a:ea typeface="Calibri Light"/>
              <a:cs typeface="Calibri Light"/>
            </a:endParaRPr>
          </a:p>
        </p:txBody>
      </p:sp>
      <p:sp>
        <p:nvSpPr>
          <p:cNvPr id="3" name="Content Placeholder 2">
            <a:extLst>
              <a:ext uri="{FF2B5EF4-FFF2-40B4-BE49-F238E27FC236}">
                <a16:creationId xmlns:a16="http://schemas.microsoft.com/office/drawing/2014/main" id="{3DE68CAC-4C43-6FF0-A685-C666F3C47BEA}"/>
              </a:ext>
            </a:extLst>
          </p:cNvPr>
          <p:cNvSpPr>
            <a:spLocks noGrp="1"/>
          </p:cNvSpPr>
          <p:nvPr>
            <p:ph idx="1"/>
          </p:nvPr>
        </p:nvSpPr>
        <p:spPr>
          <a:xfrm>
            <a:off x="838200" y="1520825"/>
            <a:ext cx="10591800" cy="1629910"/>
          </a:xfrm>
        </p:spPr>
        <p:txBody>
          <a:bodyPr vert="horz" lIns="91440" tIns="45720" rIns="91440" bIns="45720" rtlCol="0" anchor="t">
            <a:normAutofit fontScale="92500" lnSpcReduction="10000"/>
          </a:bodyPr>
          <a:lstStyle/>
          <a:p>
            <a:r>
              <a:rPr lang="es-ES">
                <a:ea typeface="+mn-lt"/>
                <a:cs typeface="+mn-lt"/>
              </a:rPr>
              <a:t>Información taxonómica</a:t>
            </a:r>
            <a:r>
              <a:rPr lang="es-ES">
                <a:ea typeface="Calibri"/>
                <a:cs typeface="Calibri"/>
              </a:rPr>
              <a:t> añadida a finales de 2024; estandarización de los datos de especies para comprender mejor el progreso y el impacto en todo el portfolio de PPC
Nueva interfaz de especies para el establecimiento y informes de los sitios</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9507EAA-122F-5543-BD05-C49CEA2EF00E}"/>
              </a:ext>
            </a:extLst>
          </p:cNvPr>
          <p:cNvSpPr>
            <a:spLocks noGrp="1"/>
          </p:cNvSpPr>
          <p:nvPr>
            <p:ph type="sldNum" sz="quarter" idx="12"/>
          </p:nvPr>
        </p:nvSpPr>
        <p:spPr/>
        <p:txBody>
          <a:bodyPr/>
          <a:lstStyle/>
          <a:p>
            <a:fld id="{330EA680-D336-4FF7-8B7A-9848BB0A1C32}" type="slidenum">
              <a:rPr lang="en-US" smtClean="0"/>
              <a:t>7</a:t>
            </a:fld>
            <a:endParaRPr lang="en-US"/>
          </a:p>
        </p:txBody>
      </p:sp>
      <p:pic>
        <p:nvPicPr>
          <p:cNvPr id="5" name="Picture 4" descr="A screenshot of a report&#10;&#10;AI-generated content may be incorrect.">
            <a:extLst>
              <a:ext uri="{FF2B5EF4-FFF2-40B4-BE49-F238E27FC236}">
                <a16:creationId xmlns:a16="http://schemas.microsoft.com/office/drawing/2014/main" id="{E4A776BD-D8B5-293A-D53A-1FA60D8441FE}"/>
              </a:ext>
            </a:extLst>
          </p:cNvPr>
          <p:cNvPicPr>
            <a:picLocks noChangeAspect="1"/>
          </p:cNvPicPr>
          <p:nvPr/>
        </p:nvPicPr>
        <p:blipFill>
          <a:blip r:embed="rId3"/>
          <a:stretch>
            <a:fillRect/>
          </a:stretch>
        </p:blipFill>
        <p:spPr>
          <a:xfrm>
            <a:off x="746324" y="3136472"/>
            <a:ext cx="10699351" cy="3599148"/>
          </a:xfrm>
          <a:prstGeom prst="rect">
            <a:avLst/>
          </a:prstGeom>
        </p:spPr>
      </p:pic>
    </p:spTree>
    <p:extLst>
      <p:ext uri="{BB962C8B-B14F-4D97-AF65-F5344CB8AC3E}">
        <p14:creationId xmlns:p14="http://schemas.microsoft.com/office/powerpoint/2010/main" val="81503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B23E-1B0E-98D0-6E86-A5D5E0E79CE0}"/>
              </a:ext>
            </a:extLst>
          </p:cNvPr>
          <p:cNvSpPr>
            <a:spLocks noGrp="1"/>
          </p:cNvSpPr>
          <p:nvPr>
            <p:ph type="title"/>
          </p:nvPr>
        </p:nvSpPr>
        <p:spPr/>
        <p:txBody>
          <a:bodyPr/>
          <a:lstStyle/>
          <a:p>
            <a:r>
              <a:rPr lang="en-US">
                <a:solidFill>
                  <a:srgbClr val="3C8689"/>
                </a:solidFill>
                <a:ea typeface="Calibri Light"/>
                <a:cs typeface="Calibri Light"/>
              </a:rPr>
              <a:t>Etiquetas de </a:t>
            </a:r>
            <a:r>
              <a:rPr lang="en-US" err="1">
                <a:solidFill>
                  <a:srgbClr val="3C8689"/>
                </a:solidFill>
                <a:ea typeface="Calibri Light"/>
                <a:cs typeface="Calibri Light"/>
              </a:rPr>
              <a:t>especies</a:t>
            </a:r>
            <a:endParaRPr lang="en-US">
              <a:solidFill>
                <a:srgbClr val="3C8689"/>
              </a:solidFill>
              <a:ea typeface="Calibri Light"/>
              <a:cs typeface="Calibri Light"/>
            </a:endParaRPr>
          </a:p>
        </p:txBody>
      </p:sp>
      <p:sp>
        <p:nvSpPr>
          <p:cNvPr id="3" name="Content Placeholder 2">
            <a:extLst>
              <a:ext uri="{FF2B5EF4-FFF2-40B4-BE49-F238E27FC236}">
                <a16:creationId xmlns:a16="http://schemas.microsoft.com/office/drawing/2014/main" id="{5A335E3E-771C-DAA8-0B41-D5E662336E8F}"/>
              </a:ext>
            </a:extLst>
          </p:cNvPr>
          <p:cNvSpPr>
            <a:spLocks noGrp="1"/>
          </p:cNvSpPr>
          <p:nvPr>
            <p:ph idx="1"/>
          </p:nvPr>
        </p:nvSpPr>
        <p:spPr>
          <a:xfrm>
            <a:off x="838200" y="1825625"/>
            <a:ext cx="3461524" cy="4351338"/>
          </a:xfrm>
        </p:spPr>
        <p:txBody>
          <a:bodyPr vert="horz" lIns="91440" tIns="45720" rIns="91440" bIns="45720" rtlCol="0" anchor="t">
            <a:normAutofit lnSpcReduction="10000"/>
          </a:bodyPr>
          <a:lstStyle/>
          <a:p>
            <a:r>
              <a:rPr lang="es-ES">
                <a:ea typeface="Calibri"/>
                <a:cs typeface="Calibri"/>
              </a:rPr>
              <a:t>Para ayudar con el control de calidad y la coincidencia de especies con nuestra base de datos, hemos agregado etiquetas para las especies agregadas fuera del establecimiento del sitio y nombres no científicos</a:t>
            </a:r>
            <a:endParaRPr lang="en-US">
              <a:ea typeface="Calibri"/>
              <a:cs typeface="Calibri"/>
            </a:endParaRPr>
          </a:p>
        </p:txBody>
      </p:sp>
      <p:sp>
        <p:nvSpPr>
          <p:cNvPr id="4" name="Slide Number Placeholder 3">
            <a:extLst>
              <a:ext uri="{FF2B5EF4-FFF2-40B4-BE49-F238E27FC236}">
                <a16:creationId xmlns:a16="http://schemas.microsoft.com/office/drawing/2014/main" id="{1587CD5D-3AEA-84BD-38E6-F5A1CE7CD371}"/>
              </a:ext>
            </a:extLst>
          </p:cNvPr>
          <p:cNvSpPr>
            <a:spLocks noGrp="1"/>
          </p:cNvSpPr>
          <p:nvPr>
            <p:ph type="sldNum" sz="quarter" idx="12"/>
          </p:nvPr>
        </p:nvSpPr>
        <p:spPr/>
        <p:txBody>
          <a:bodyPr/>
          <a:lstStyle/>
          <a:p>
            <a:fld id="{330EA680-D336-4FF7-8B7A-9848BB0A1C32}" type="slidenum">
              <a:rPr lang="en-US" smtClean="0"/>
              <a:t>8</a:t>
            </a:fld>
            <a:endParaRPr lang="en-US"/>
          </a:p>
        </p:txBody>
      </p:sp>
      <p:pic>
        <p:nvPicPr>
          <p:cNvPr id="5" name="Picture 4" descr="A screenshot of a computer&#10;&#10;AI-generated content may be incorrect.">
            <a:extLst>
              <a:ext uri="{FF2B5EF4-FFF2-40B4-BE49-F238E27FC236}">
                <a16:creationId xmlns:a16="http://schemas.microsoft.com/office/drawing/2014/main" id="{F90E42AE-AC58-7FAD-A6C9-5FB0F4EF8437}"/>
              </a:ext>
            </a:extLst>
          </p:cNvPr>
          <p:cNvPicPr>
            <a:picLocks noChangeAspect="1"/>
          </p:cNvPicPr>
          <p:nvPr/>
        </p:nvPicPr>
        <p:blipFill>
          <a:blip r:embed="rId4"/>
          <a:stretch>
            <a:fillRect/>
          </a:stretch>
        </p:blipFill>
        <p:spPr>
          <a:xfrm>
            <a:off x="4848775" y="1550880"/>
            <a:ext cx="5972872" cy="3460828"/>
          </a:xfrm>
          <a:prstGeom prst="rect">
            <a:avLst/>
          </a:prstGeom>
        </p:spPr>
      </p:pic>
      <p:pic>
        <p:nvPicPr>
          <p:cNvPr id="8" name="Picture 7">
            <a:extLst>
              <a:ext uri="{FF2B5EF4-FFF2-40B4-BE49-F238E27FC236}">
                <a16:creationId xmlns:a16="http://schemas.microsoft.com/office/drawing/2014/main" id="{8D6B8EF9-8B03-6C0D-F1D8-218980CD12E2}"/>
              </a:ext>
            </a:extLst>
          </p:cNvPr>
          <p:cNvPicPr>
            <a:picLocks noChangeAspect="1"/>
          </p:cNvPicPr>
          <p:nvPr/>
        </p:nvPicPr>
        <p:blipFill>
          <a:blip r:embed="rId5"/>
          <a:stretch>
            <a:fillRect/>
          </a:stretch>
        </p:blipFill>
        <p:spPr>
          <a:xfrm>
            <a:off x="4849736" y="5124682"/>
            <a:ext cx="466725" cy="400050"/>
          </a:xfrm>
          <a:prstGeom prst="rect">
            <a:avLst/>
          </a:prstGeom>
        </p:spPr>
      </p:pic>
      <p:pic>
        <p:nvPicPr>
          <p:cNvPr id="9" name="Picture 8">
            <a:extLst>
              <a:ext uri="{FF2B5EF4-FFF2-40B4-BE49-F238E27FC236}">
                <a16:creationId xmlns:a16="http://schemas.microsoft.com/office/drawing/2014/main" id="{6847FFB3-8160-536C-5AC4-243BF5FD14AC}"/>
              </a:ext>
            </a:extLst>
          </p:cNvPr>
          <p:cNvPicPr>
            <a:picLocks noChangeAspect="1"/>
          </p:cNvPicPr>
          <p:nvPr/>
        </p:nvPicPr>
        <p:blipFill>
          <a:blip r:embed="rId6"/>
          <a:stretch>
            <a:fillRect/>
          </a:stretch>
        </p:blipFill>
        <p:spPr>
          <a:xfrm>
            <a:off x="4882841" y="5536929"/>
            <a:ext cx="419100" cy="504825"/>
          </a:xfrm>
          <a:prstGeom prst="rect">
            <a:avLst/>
          </a:prstGeom>
        </p:spPr>
      </p:pic>
      <p:sp>
        <p:nvSpPr>
          <p:cNvPr id="10" name="TextBox 9">
            <a:extLst>
              <a:ext uri="{FF2B5EF4-FFF2-40B4-BE49-F238E27FC236}">
                <a16:creationId xmlns:a16="http://schemas.microsoft.com/office/drawing/2014/main" id="{EA531248-21D9-467A-ACF7-5AF0C2E54E3A}"/>
              </a:ext>
            </a:extLst>
          </p:cNvPr>
          <p:cNvSpPr txBox="1"/>
          <p:nvPr/>
        </p:nvSpPr>
        <p:spPr>
          <a:xfrm>
            <a:off x="5309839" y="5142570"/>
            <a:ext cx="57819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Nuevas</a:t>
            </a:r>
            <a:r>
              <a:rPr lang="es-ES">
                <a:ea typeface="+mn-lt"/>
                <a:cs typeface="+mn-lt"/>
              </a:rPr>
              <a:t> especies añadidas al proyecto</a:t>
            </a:r>
            <a:endParaRPr lang="en-US" sz="1200"/>
          </a:p>
        </p:txBody>
      </p:sp>
      <p:sp>
        <p:nvSpPr>
          <p:cNvPr id="11" name="TextBox 10">
            <a:extLst>
              <a:ext uri="{FF2B5EF4-FFF2-40B4-BE49-F238E27FC236}">
                <a16:creationId xmlns:a16="http://schemas.microsoft.com/office/drawing/2014/main" id="{6EC87FB8-FC2D-3A76-D763-B32FE0F93893}"/>
              </a:ext>
            </a:extLst>
          </p:cNvPr>
          <p:cNvSpPr txBox="1"/>
          <p:nvPr/>
        </p:nvSpPr>
        <p:spPr>
          <a:xfrm>
            <a:off x="5309839" y="5597911"/>
            <a:ext cx="57819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Nombre</a:t>
            </a:r>
            <a:r>
              <a:rPr lang="es-ES">
                <a:ea typeface="+mn-lt"/>
                <a:cs typeface="+mn-lt"/>
              </a:rPr>
              <a:t> no-científico</a:t>
            </a:r>
            <a:endParaRPr lang="en-US" sz="1200"/>
          </a:p>
        </p:txBody>
      </p:sp>
    </p:spTree>
    <p:extLst>
      <p:ext uri="{BB962C8B-B14F-4D97-AF65-F5344CB8AC3E}">
        <p14:creationId xmlns:p14="http://schemas.microsoft.com/office/powerpoint/2010/main" val="267798220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EAC9-E707-148F-A0F4-7ADE843AD196}"/>
              </a:ext>
            </a:extLst>
          </p:cNvPr>
          <p:cNvSpPr>
            <a:spLocks noGrp="1"/>
          </p:cNvSpPr>
          <p:nvPr>
            <p:ph type="title"/>
          </p:nvPr>
        </p:nvSpPr>
        <p:spPr/>
        <p:txBody>
          <a:bodyPr/>
          <a:lstStyle/>
          <a:p>
            <a:r>
              <a:rPr lang="es-ES">
                <a:solidFill>
                  <a:srgbClr val="3C8689"/>
                </a:solidFill>
                <a:ea typeface="Calibri Light"/>
                <a:cs typeface="Calibri Light"/>
              </a:rPr>
              <a:t>Gráficos de Progreso y Metas</a:t>
            </a:r>
            <a:endParaRPr lang="en-US">
              <a:solidFill>
                <a:srgbClr val="3C8689"/>
              </a:solidFill>
              <a:ea typeface="Calibri Light"/>
              <a:cs typeface="Calibri Light"/>
            </a:endParaRPr>
          </a:p>
        </p:txBody>
      </p:sp>
      <p:pic>
        <p:nvPicPr>
          <p:cNvPr id="5" name="Content Placeholder 4" descr="A graph with numbers and lines&#10;&#10;AI-generated content may be incorrect.">
            <a:extLst>
              <a:ext uri="{FF2B5EF4-FFF2-40B4-BE49-F238E27FC236}">
                <a16:creationId xmlns:a16="http://schemas.microsoft.com/office/drawing/2014/main" id="{7C427A7C-06D2-DE66-5104-FEF46A34845D}"/>
              </a:ext>
            </a:extLst>
          </p:cNvPr>
          <p:cNvPicPr>
            <a:picLocks noGrp="1" noChangeAspect="1"/>
          </p:cNvPicPr>
          <p:nvPr>
            <p:ph idx="1"/>
          </p:nvPr>
        </p:nvPicPr>
        <p:blipFill>
          <a:blip r:embed="rId3"/>
          <a:stretch>
            <a:fillRect/>
          </a:stretch>
        </p:blipFill>
        <p:spPr>
          <a:xfrm>
            <a:off x="5257800" y="1863746"/>
            <a:ext cx="6096000" cy="3556637"/>
          </a:xfrm>
        </p:spPr>
      </p:pic>
      <p:sp>
        <p:nvSpPr>
          <p:cNvPr id="4" name="Slide Number Placeholder 3">
            <a:extLst>
              <a:ext uri="{FF2B5EF4-FFF2-40B4-BE49-F238E27FC236}">
                <a16:creationId xmlns:a16="http://schemas.microsoft.com/office/drawing/2014/main" id="{4123DF2D-5E4E-E38D-93DD-A4B46BA8D78C}"/>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8" name="Content Placeholder 2">
            <a:extLst>
              <a:ext uri="{FF2B5EF4-FFF2-40B4-BE49-F238E27FC236}">
                <a16:creationId xmlns:a16="http://schemas.microsoft.com/office/drawing/2014/main" id="{241D0101-FA52-7012-ED64-C12CF765CBE6}"/>
              </a:ext>
            </a:extLst>
          </p:cNvPr>
          <p:cNvSpPr txBox="1">
            <a:spLocks/>
          </p:cNvSpPr>
          <p:nvPr/>
        </p:nvSpPr>
        <p:spPr>
          <a:xfrm>
            <a:off x="838200" y="1859744"/>
            <a:ext cx="3882330" cy="43172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ea typeface="Calibri"/>
                <a:cs typeface="Calibri"/>
              </a:rPr>
              <a:t>Hemos actualizado la pestaña "Progreso y Objetivos" en las páginas del proyecto y del sitio para representar visualmente el progreso de la restauración a lo largo del ciclo de vida del proyecto</a:t>
            </a:r>
            <a:endParaRPr lang="en-US">
              <a:ea typeface="Calibri"/>
              <a:cs typeface="Calibri"/>
            </a:endParaRPr>
          </a:p>
        </p:txBody>
      </p:sp>
    </p:spTree>
    <p:extLst>
      <p:ext uri="{BB962C8B-B14F-4D97-AF65-F5344CB8AC3E}">
        <p14:creationId xmlns:p14="http://schemas.microsoft.com/office/powerpoint/2010/main" val="3239682784"/>
      </p:ext>
    </p:extLst>
  </p:cSld>
  <p:clrMapOvr>
    <a:masterClrMapping/>
  </p:clrMapOvr>
</p:sld>
</file>

<file path=ppt/theme/theme1.xml><?xml version="1.0" encoding="utf-8"?>
<a:theme xmlns:a="http://schemas.openxmlformats.org/drawingml/2006/main" name="office theme">
  <a:themeElements>
    <a:clrScheme name="CI Slides">
      <a:dk1>
        <a:srgbClr val="60583D"/>
      </a:dk1>
      <a:lt1>
        <a:srgbClr val="FFFFFF"/>
      </a:lt1>
      <a:dk2>
        <a:srgbClr val="60583D"/>
      </a:dk2>
      <a:lt2>
        <a:srgbClr val="CEDBE6"/>
      </a:lt2>
      <a:accent1>
        <a:srgbClr val="3C8589"/>
      </a:accent1>
      <a:accent2>
        <a:srgbClr val="4CA0AB"/>
      </a:accent2>
      <a:accent3>
        <a:srgbClr val="75BDA7"/>
      </a:accent3>
      <a:accent4>
        <a:srgbClr val="7A8C8E"/>
      </a:accent4>
      <a:accent5>
        <a:srgbClr val="84ACB6"/>
      </a:accent5>
      <a:accent6>
        <a:srgbClr val="2683C6"/>
      </a:accent6>
      <a:hlink>
        <a:srgbClr val="3E8F93"/>
      </a:hlink>
      <a:folHlink>
        <a:srgbClr val="877B5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I Slides">
      <a:dk1>
        <a:srgbClr val="60583D"/>
      </a:dk1>
      <a:lt1>
        <a:srgbClr val="FFFFFF"/>
      </a:lt1>
      <a:dk2>
        <a:srgbClr val="60583D"/>
      </a:dk2>
      <a:lt2>
        <a:srgbClr val="CEDBE6"/>
      </a:lt2>
      <a:accent1>
        <a:srgbClr val="3C8589"/>
      </a:accent1>
      <a:accent2>
        <a:srgbClr val="4CA0AB"/>
      </a:accent2>
      <a:accent3>
        <a:srgbClr val="75BDA7"/>
      </a:accent3>
      <a:accent4>
        <a:srgbClr val="7A8C8E"/>
      </a:accent4>
      <a:accent5>
        <a:srgbClr val="84ACB6"/>
      </a:accent5>
      <a:accent6>
        <a:srgbClr val="2683C6"/>
      </a:accent6>
      <a:hlink>
        <a:srgbClr val="3E8F93"/>
      </a:hlink>
      <a:folHlink>
        <a:srgbClr val="877B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f57df1ab-6810-4fa8-9caa-de92a9b262c5" xsi:nil="true"/>
    <lcf76f155ced4ddcb4097134ff3c332f xmlns="889f711e-a49b-4ad8-be75-f1ee99829d9e">
      <Terms xmlns="http://schemas.microsoft.com/office/infopath/2007/PartnerControls"/>
    </lcf76f155ced4ddcb4097134ff3c332f>
    <SharedWithUsers xmlns="63f81fd2-2805-468b-89fb-e4d2945f536b">
      <UserInfo>
        <DisplayName>Tirian Mink</DisplayName>
        <AccountId>152</AccountId>
        <AccountType/>
      </UserInfo>
      <UserInfo>
        <DisplayName>Simon Badcock</DisplayName>
        <AccountId>22</AccountId>
        <AccountType/>
      </UserInfo>
      <UserInfo>
        <DisplayName>Juliana Chapel</DisplayName>
        <AccountId>23</AccountId>
        <AccountType/>
      </UserInfo>
      <UserInfo>
        <DisplayName>Yulan Lu</DisplayName>
        <AccountId>183</AccountId>
        <AccountType/>
      </UserInfo>
      <UserInfo>
        <DisplayName>Isabel Hillman</DisplayName>
        <AccountId>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685F92FA7CBC4FB773E5A345C4C06E" ma:contentTypeVersion="20" ma:contentTypeDescription="Create a new document." ma:contentTypeScope="" ma:versionID="999a13a4d79d4621daf8439764b134c5">
  <xsd:schema xmlns:xsd="http://www.w3.org/2001/XMLSchema" xmlns:xs="http://www.w3.org/2001/XMLSchema" xmlns:p="http://schemas.microsoft.com/office/2006/metadata/properties" xmlns:ns1="http://schemas.microsoft.com/sharepoint/v3" xmlns:ns2="889f711e-a49b-4ad8-be75-f1ee99829d9e" xmlns:ns3="63f81fd2-2805-468b-89fb-e4d2945f536b" xmlns:ns4="f57df1ab-6810-4fa8-9caa-de92a9b262c5" targetNamespace="http://schemas.microsoft.com/office/2006/metadata/properties" ma:root="true" ma:fieldsID="25959e14981b280046c0c7e22916651c" ns1:_="" ns2:_="" ns3:_="" ns4:_="">
    <xsd:import namespace="http://schemas.microsoft.com/sharepoint/v3"/>
    <xsd:import namespace="889f711e-a49b-4ad8-be75-f1ee99829d9e"/>
    <xsd:import namespace="63f81fd2-2805-468b-89fb-e4d2945f536b"/>
    <xsd:import namespace="f57df1ab-6810-4fa8-9caa-de92a9b262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9f711e-a49b-4ad8-be75-f1ee99829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d17aa33-7277-4207-9add-0662151dba18"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f81fd2-2805-468b-89fb-e4d2945f53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7df1ab-6810-4fa8-9caa-de92a9b262c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89150901-f33c-4f2e-8566-9e755d29178c}" ma:internalName="TaxCatchAll" ma:showField="CatchAllData" ma:web="63f81fd2-2805-468b-89fb-e4d2945f53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0B0044-F338-4022-A68D-DBA6DB4AF60E}">
  <ds:schemaRefs>
    <ds:schemaRef ds:uri="http://schemas.microsoft.com/sharepoint/v3/contenttype/forms"/>
  </ds:schemaRefs>
</ds:datastoreItem>
</file>

<file path=customXml/itemProps2.xml><?xml version="1.0" encoding="utf-8"?>
<ds:datastoreItem xmlns:ds="http://schemas.openxmlformats.org/officeDocument/2006/customXml" ds:itemID="{23F56328-DCC8-4FC4-87B6-5B780AE641A8}">
  <ds:schemaRefs>
    <ds:schemaRef ds:uri="http://www.w3.org/XML/1998/namespace"/>
    <ds:schemaRef ds:uri="http://purl.org/dc/elements/1.1/"/>
    <ds:schemaRef ds:uri="http://schemas.microsoft.com/office/2006/metadata/properties"/>
    <ds:schemaRef ds:uri="http://purl.org/dc/dcmitype/"/>
    <ds:schemaRef ds:uri="f57df1ab-6810-4fa8-9caa-de92a9b262c5"/>
    <ds:schemaRef ds:uri="63f81fd2-2805-468b-89fb-e4d2945f536b"/>
    <ds:schemaRef ds:uri="http://schemas.microsoft.com/office/2006/documentManagement/types"/>
    <ds:schemaRef ds:uri="889f711e-a49b-4ad8-be75-f1ee99829d9e"/>
    <ds:schemaRef ds:uri="http://schemas.microsoft.com/sharepoint/v3"/>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7146645-95E7-48E4-A4F7-103117AEDE4B}">
  <ds:schemaRefs>
    <ds:schemaRef ds:uri="63f81fd2-2805-468b-89fb-e4d2945f536b"/>
    <ds:schemaRef ds:uri="889f711e-a49b-4ad8-be75-f1ee99829d9e"/>
    <ds:schemaRef ds:uri="f57df1ab-6810-4fa8-9caa-de92a9b262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4de61a9-99b4-4c6a-962e-bd856602e8be}" enabled="0" method="" siteId="{c4de61a9-99b4-4c6a-962e-bd856602e8be}" removed="1"/>
</clbl:labelList>
</file>

<file path=docProps/app.xml><?xml version="1.0" encoding="utf-8"?>
<Properties xmlns="http://schemas.openxmlformats.org/officeDocument/2006/extended-properties" xmlns:vt="http://schemas.openxmlformats.org/officeDocument/2006/docPropsVTypes">
  <Template>office theme</Template>
  <TotalTime>103</TotalTime>
  <Words>3174</Words>
  <Application>Microsoft Office PowerPoint</Application>
  <PresentationFormat>Widescreen</PresentationFormat>
  <Paragraphs>265</Paragraphs>
  <Slides>40</Slides>
  <Notes>22</Notes>
  <HiddenSlides>9</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Office Theme</vt:lpstr>
      <vt:lpstr>Actualización de Monitoreo de PPC</vt:lpstr>
      <vt:lpstr>Agenda:</vt:lpstr>
      <vt:lpstr>Definición de Terminos</vt:lpstr>
      <vt:lpstr>La Plataforma de Monitoreo Integrado (IMP)/TerraMatch</vt:lpstr>
      <vt:lpstr>Recopilación y validación de polígonos (actualizaciones de 2024)</vt:lpstr>
      <vt:lpstr>Actualizaciones adicionales de polígonos</vt:lpstr>
      <vt:lpstr>Actualizaciones de especies</vt:lpstr>
      <vt:lpstr>Etiquetas de especies</vt:lpstr>
      <vt:lpstr>Gráficos de Progreso y Metas</vt:lpstr>
      <vt:lpstr>Íconos de información en métricas de hectáreas y árboles</vt:lpstr>
      <vt:lpstr>IMP – Actualizaciones (en proceso) este año</vt:lpstr>
      <vt:lpstr>Cronogramas de Monitoreo</vt:lpstr>
      <vt:lpstr>PowerPoint Presentation</vt:lpstr>
      <vt:lpstr>Recordatorios de Cronograma - Shapefiles</vt:lpstr>
      <vt:lpstr>Recordatorios de Cronograma: líneas base de monitoreo de árboles</vt:lpstr>
      <vt:lpstr>Recordatorios de Cronograma: monitoreo de árboles en el año 2.5</vt:lpstr>
      <vt:lpstr>Recordatorios de Cronograma: datos socioeconómicos</vt:lpstr>
      <vt:lpstr>Plantación de árboles y semillas, incluso la plantación de relleno</vt:lpstr>
      <vt:lpstr>Monitoreo de árboles – Año 2.5</vt:lpstr>
      <vt:lpstr>Crea tu propia cuenta de Kobo</vt:lpstr>
      <vt:lpstr>Corrección de sus propios datos</vt:lpstr>
      <vt:lpstr>Corrección de sus propios datos</vt:lpstr>
      <vt:lpstr>Actualización – Monitoreo de árboles</vt:lpstr>
      <vt:lpstr>Consideraciones especiales para el monitoreo del año 2.5</vt:lpstr>
      <vt:lpstr>Ubicación de Parcelas: Generar Coordenadas GPS</vt:lpstr>
      <vt:lpstr>Consideraciones especiales para el monitoreo de RNA</vt:lpstr>
      <vt:lpstr>Consideraciones especiales para zonas de RNA de crecimiento lento</vt:lpstr>
      <vt:lpstr>Datos Socioeconómicos</vt:lpstr>
      <vt:lpstr>Desagregación de los datos socioeconómicos</vt:lpstr>
      <vt:lpstr>Beneficiarios Socioeconómicos</vt:lpstr>
      <vt:lpstr>Beneficiarios Socioeconómicos</vt:lpstr>
      <vt:lpstr>Discusión</vt:lpstr>
      <vt:lpstr>Errores comunes y cómo corregirlos</vt:lpstr>
      <vt:lpstr>1. ID de sitio incorrecto</vt:lpstr>
      <vt:lpstr>2. ID de parcela incorrecto</vt:lpstr>
      <vt:lpstr>3. Las fotos no muestran suficiente paisaje</vt:lpstr>
      <vt:lpstr>4. Nombres científicos no utilizados</vt:lpstr>
      <vt:lpstr>5. Recuento de árboles/nombre/tipo faltante o recuento de remuestreo</vt:lpstr>
      <vt:lpstr>6. Árboles PLANTADOS ingresados en secciones incorrectas</vt:lpstr>
      <vt:lpstr>7. Falta una o más información requerida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Juliana Chapel</cp:lastModifiedBy>
  <cp:revision>4</cp:revision>
  <dcterms:created xsi:type="dcterms:W3CDTF">2022-10-11T15:29:52Z</dcterms:created>
  <dcterms:modified xsi:type="dcterms:W3CDTF">2025-05-09T17:10:14Z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0x01010047685F92FA7CBC4FB773E5A345C4C06E</vt:lpwstr>
  </property>
  <property fmtid="{D5CDD505-2E9C-101B-9397-08002B2CF9AE}" pid="3" name="MediaServiceImageTags">
    <vt:lpwstr/>
  </property>
</Properties>
</file>